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6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3" r:id="rId8"/>
    <p:sldId id="265" r:id="rId9"/>
    <p:sldId id="266" r:id="rId10"/>
    <p:sldId id="275" r:id="rId11"/>
    <p:sldId id="267" r:id="rId12"/>
    <p:sldId id="268" r:id="rId13"/>
    <p:sldId id="269" r:id="rId14"/>
    <p:sldId id="270" r:id="rId15"/>
    <p:sldId id="276" r:id="rId16"/>
    <p:sldId id="271" r:id="rId17"/>
    <p:sldId id="272" r:id="rId18"/>
    <p:sldId id="273" r:id="rId19"/>
    <p:sldId id="280" r:id="rId20"/>
    <p:sldId id="274" r:id="rId21"/>
    <p:sldId id="281" r:id="rId22"/>
    <p:sldId id="277" r:id="rId23"/>
    <p:sldId id="282" r:id="rId24"/>
    <p:sldId id="278" r:id="rId25"/>
    <p:sldId id="283" r:id="rId26"/>
    <p:sldId id="284" r:id="rId27"/>
    <p:sldId id="285" r:id="rId28"/>
    <p:sldId id="279" r:id="rId29"/>
    <p:sldId id="286" r:id="rId30"/>
    <p:sldId id="287" r:id="rId31"/>
    <p:sldId id="288" r:id="rId32"/>
    <p:sldId id="28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40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2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9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9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03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1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8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3BFE2-83B7-4B0A-B9D3-AB28331082B3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0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8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23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b="1" dirty="0" smtClean="0"/>
              <a:t>STATS 10x Revision</a:t>
            </a:r>
            <a:endParaRPr lang="en-N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Content covered: </a:t>
            </a:r>
            <a:r>
              <a:rPr lang="en-NZ" b="1" dirty="0" smtClean="0"/>
              <a:t>Chapters 1 </a:t>
            </a:r>
            <a:r>
              <a:rPr lang="en-NZ" b="1" smtClean="0"/>
              <a:t>- </a:t>
            </a:r>
            <a:r>
              <a:rPr lang="en-NZ" b="1" smtClean="0"/>
              <a:t>6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9867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2: Tools (</a:t>
            </a:r>
            <a:r>
              <a:rPr lang="en-NZ" dirty="0" err="1" smtClean="0"/>
              <a:t>Univariate</a:t>
            </a:r>
            <a:r>
              <a:rPr lang="en-NZ" dirty="0"/>
              <a:t> </a:t>
            </a:r>
            <a:r>
              <a:rPr lang="en-NZ" dirty="0" smtClean="0"/>
              <a:t>Data)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Tools for continuous / discrete variables</a:t>
            </a:r>
          </a:p>
          <a:p>
            <a:r>
              <a:rPr lang="en-NZ" dirty="0" smtClean="0"/>
              <a:t>tools for quantitative / qualitative variables</a:t>
            </a:r>
          </a:p>
        </p:txBody>
      </p:sp>
    </p:spTree>
    <p:extLst>
      <p:ext uri="{BB962C8B-B14F-4D97-AF65-F5344CB8AC3E}">
        <p14:creationId xmlns:p14="http://schemas.microsoft.com/office/powerpoint/2010/main" val="16209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Tools: Continuous Data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b="1" dirty="0" smtClean="0">
                <a:solidFill>
                  <a:srgbClr val="FF0000"/>
                </a:solidFill>
              </a:rPr>
              <a:t>The best indicator of which plot to use is SAMPLE SIZE.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b="1" dirty="0" smtClean="0"/>
              <a:t>DOT PLOT</a:t>
            </a:r>
            <a:r>
              <a:rPr lang="en-NZ" dirty="0" smtClean="0"/>
              <a:t>: ideal for small (&lt; 20) samples. Shows clusters, groups and outliers.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b="1" dirty="0" smtClean="0"/>
              <a:t>STEM AND LEAF</a:t>
            </a:r>
            <a:r>
              <a:rPr lang="en-NZ" dirty="0" smtClean="0"/>
              <a:t>: ideal for medium (15 &lt; n &lt; 150) samples. Not good for large data sets. Shows density, shape of distribution and outliers.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b="1" dirty="0" smtClean="0"/>
              <a:t>BOX PLOT</a:t>
            </a:r>
            <a:r>
              <a:rPr lang="en-NZ" dirty="0" smtClean="0"/>
              <a:t>: ideal for moderate to large (&gt; 30) samples. Good for comparing data sets. Shows centre, spread, skewness and outliers. No modality.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HISTOGRAM</a:t>
            </a:r>
            <a:r>
              <a:rPr lang="en-NZ" dirty="0" smtClean="0"/>
              <a:t>: ideal for large (&gt; 50) samples. Shows density and distribution.</a:t>
            </a:r>
          </a:p>
        </p:txBody>
      </p:sp>
    </p:spTree>
    <p:extLst>
      <p:ext uri="{BB962C8B-B14F-4D97-AF65-F5344CB8AC3E}">
        <p14:creationId xmlns:p14="http://schemas.microsoft.com/office/powerpoint/2010/main" val="26515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Tools: Discrete Data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FREQUENCY TABLE</a:t>
            </a:r>
            <a:r>
              <a:rPr lang="en-NZ" dirty="0" smtClean="0"/>
              <a:t>: shows value and frequency of value occurrence. Sometimes has percentage columns.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b="1" dirty="0" smtClean="0"/>
              <a:t>BAR GRAPHS</a:t>
            </a:r>
            <a:r>
              <a:rPr lang="en-NZ" dirty="0" smtClean="0"/>
              <a:t>: shows frequency of value occurrence, similar to </a:t>
            </a:r>
            <a:r>
              <a:rPr lang="en-NZ" b="1" dirty="0" smtClean="0"/>
              <a:t>histogram</a:t>
            </a:r>
            <a:r>
              <a:rPr lang="en-NZ" dirty="0" smtClean="0"/>
              <a:t> (see previous slide). </a:t>
            </a:r>
            <a:r>
              <a:rPr lang="en-NZ" dirty="0"/>
              <a:t>Shows density and </a:t>
            </a:r>
            <a:r>
              <a:rPr lang="en-NZ" dirty="0" smtClean="0"/>
              <a:t>distribution.</a:t>
            </a:r>
          </a:p>
          <a:p>
            <a:pPr>
              <a:buFont typeface="Arial" panose="020B0604020202020204" pitchFamily="34" charset="0"/>
              <a:buChar char="•"/>
            </a:pPr>
            <a:endParaRPr lang="en-NZ" b="1" dirty="0"/>
          </a:p>
          <a:p>
            <a:pPr marL="0" indent="0" algn="ctr">
              <a:buNone/>
            </a:pPr>
            <a:r>
              <a:rPr lang="en-NZ" b="1" dirty="0" smtClean="0">
                <a:solidFill>
                  <a:srgbClr val="FF0000"/>
                </a:solidFill>
              </a:rPr>
              <a:t>Your values always go along the bottom (x) axis, and your frequency along the side (y) axis.</a:t>
            </a:r>
          </a:p>
          <a:p>
            <a:pPr marL="0" indent="0" algn="ctr">
              <a:buNone/>
            </a:pPr>
            <a:r>
              <a:rPr lang="en-NZ" b="1" dirty="0" smtClean="0">
                <a:solidFill>
                  <a:srgbClr val="FF0000"/>
                </a:solidFill>
              </a:rPr>
              <a:t>Always list your values before your frequencies on tables.</a:t>
            </a:r>
            <a:endParaRPr lang="en-N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Tools: Qualitative Variables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FREQUENCY TABLE</a:t>
            </a:r>
            <a:r>
              <a:rPr lang="en-NZ" dirty="0" smtClean="0"/>
              <a:t>: same as previous slide.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b="1" dirty="0" smtClean="0"/>
              <a:t>BAR GRAPH</a:t>
            </a:r>
            <a:r>
              <a:rPr lang="en-NZ" dirty="0" smtClean="0"/>
              <a:t>: based on categorical data. Organise by size (</a:t>
            </a:r>
            <a:r>
              <a:rPr lang="en-NZ" dirty="0" err="1" smtClean="0"/>
              <a:t>ie</a:t>
            </a:r>
            <a:r>
              <a:rPr lang="en-NZ" dirty="0" smtClean="0"/>
              <a:t> which value has the highest percent) unless something else is more important.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b="1" dirty="0" smtClean="0"/>
              <a:t>DOT PLOT</a:t>
            </a:r>
            <a:r>
              <a:rPr lang="en-NZ" dirty="0" smtClean="0"/>
              <a:t>: labelled points with the values as the axis.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b="1" dirty="0" smtClean="0"/>
              <a:t>PIE CHART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b="1" dirty="0" smtClean="0"/>
              <a:t>SEGMENTED BAR GRAPH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5944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Using the Calculator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47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NZ" b="1" dirty="0" smtClean="0">
                <a:solidFill>
                  <a:schemeClr val="tx1"/>
                </a:solidFill>
              </a:rPr>
              <a:t>MAKE SURE YOU KNOW HOW TO USE YOUR CALCULATOR TO GENERATE STATISTICS.</a:t>
            </a:r>
            <a:endParaRPr lang="en-NZ" b="1" dirty="0"/>
          </a:p>
          <a:p>
            <a:pPr marL="0" indent="0" algn="ctr">
              <a:buNone/>
            </a:pPr>
            <a:r>
              <a:rPr lang="en-NZ" b="1" dirty="0" smtClean="0">
                <a:solidFill>
                  <a:schemeClr val="tx1"/>
                </a:solidFill>
              </a:rPr>
              <a:t>REFER TO </a:t>
            </a:r>
            <a:r>
              <a:rPr lang="en-NZ" b="1" dirty="0" smtClean="0">
                <a:solidFill>
                  <a:srgbClr val="FF0000"/>
                </a:solidFill>
              </a:rPr>
              <a:t>PAGES 7-8 </a:t>
            </a:r>
            <a:r>
              <a:rPr lang="en-NZ" b="1" dirty="0" smtClean="0">
                <a:solidFill>
                  <a:schemeClr val="tx1"/>
                </a:solidFill>
              </a:rPr>
              <a:t>FOR HOW TO USE THE CORRECT FUNCTIONS ON THE </a:t>
            </a:r>
            <a:r>
              <a:rPr lang="en-NZ" b="1" i="1" dirty="0" smtClean="0">
                <a:solidFill>
                  <a:srgbClr val="FF0000"/>
                </a:solidFill>
              </a:rPr>
              <a:t>STAT</a:t>
            </a:r>
            <a:r>
              <a:rPr lang="en-NZ" b="1" dirty="0" smtClean="0"/>
              <a:t> </a:t>
            </a:r>
            <a:r>
              <a:rPr lang="en-NZ" b="1" dirty="0" smtClean="0">
                <a:solidFill>
                  <a:schemeClr val="tx1"/>
                </a:solidFill>
              </a:rPr>
              <a:t>FUNCTION.</a:t>
            </a:r>
          </a:p>
          <a:p>
            <a:pPr marL="0" indent="0" algn="ctr">
              <a:buNone/>
            </a:pPr>
            <a:endParaRPr lang="en-NZ" b="1" dirty="0"/>
          </a:p>
          <a:p>
            <a:pPr marL="0" indent="0" algn="ctr">
              <a:buNone/>
            </a:pPr>
            <a:r>
              <a:rPr lang="en-NZ" b="1" dirty="0" smtClean="0">
                <a:solidFill>
                  <a:schemeClr val="tx1"/>
                </a:solidFill>
              </a:rPr>
              <a:t>!! COMMON FAQ</a:t>
            </a:r>
            <a:r>
              <a:rPr lang="en-NZ" dirty="0" smtClean="0">
                <a:solidFill>
                  <a:schemeClr val="tx1"/>
                </a:solidFill>
              </a:rPr>
              <a:t>: How do you input values where there are intervals? </a:t>
            </a:r>
            <a:r>
              <a:rPr lang="en-NZ" dirty="0" smtClean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NZ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NZ" dirty="0" smtClean="0">
                <a:solidFill>
                  <a:schemeClr val="tx1"/>
                </a:solidFill>
              </a:rPr>
              <a:t>On the </a:t>
            </a:r>
            <a:r>
              <a:rPr lang="en-NZ" b="1" dirty="0" smtClean="0">
                <a:solidFill>
                  <a:schemeClr val="tx1"/>
                </a:solidFill>
              </a:rPr>
              <a:t>graphics calculator</a:t>
            </a:r>
            <a:r>
              <a:rPr lang="en-NZ" dirty="0" smtClean="0">
                <a:solidFill>
                  <a:schemeClr val="tx1"/>
                </a:solidFill>
              </a:rPr>
              <a:t>, go STAT </a:t>
            </a:r>
            <a:br>
              <a:rPr lang="en-NZ" dirty="0" smtClean="0">
                <a:solidFill>
                  <a:schemeClr val="tx1"/>
                </a:solidFill>
              </a:rPr>
            </a:br>
            <a:r>
              <a:rPr lang="en-NZ" dirty="0" smtClean="0">
                <a:solidFill>
                  <a:schemeClr val="tx1"/>
                </a:solidFill>
              </a:rPr>
              <a:t>&gt; List 1: input the </a:t>
            </a:r>
            <a:r>
              <a:rPr lang="en-NZ" b="1" dirty="0" smtClean="0">
                <a:solidFill>
                  <a:schemeClr val="tx1"/>
                </a:solidFill>
              </a:rPr>
              <a:t>medians</a:t>
            </a:r>
            <a:r>
              <a:rPr lang="en-NZ" dirty="0" smtClean="0">
                <a:solidFill>
                  <a:schemeClr val="tx1"/>
                </a:solidFill>
              </a:rPr>
              <a:t> of the value intervals (eg. 1 – 5, input 3; 10 – 15 input 12.5) </a:t>
            </a:r>
            <a:br>
              <a:rPr lang="en-NZ" dirty="0" smtClean="0">
                <a:solidFill>
                  <a:schemeClr val="tx1"/>
                </a:solidFill>
              </a:rPr>
            </a:br>
            <a:r>
              <a:rPr lang="en-NZ" dirty="0" smtClean="0">
                <a:solidFill>
                  <a:schemeClr val="tx1"/>
                </a:solidFill>
              </a:rPr>
              <a:t>&gt; List 2: input the frequencies with each corresponding value interval</a:t>
            </a:r>
            <a:br>
              <a:rPr lang="en-NZ" dirty="0" smtClean="0">
                <a:solidFill>
                  <a:schemeClr val="tx1"/>
                </a:solidFill>
              </a:rPr>
            </a:br>
            <a:r>
              <a:rPr lang="en-NZ" dirty="0" smtClean="0">
                <a:solidFill>
                  <a:schemeClr val="tx1"/>
                </a:solidFill>
              </a:rPr>
              <a:t>&gt; CALC &gt; 1VAR </a:t>
            </a:r>
            <a:br>
              <a:rPr lang="en-NZ" dirty="0" smtClean="0">
                <a:solidFill>
                  <a:schemeClr val="tx1"/>
                </a:solidFill>
              </a:rPr>
            </a:br>
            <a:r>
              <a:rPr lang="en-NZ" dirty="0" smtClean="0">
                <a:solidFill>
                  <a:srgbClr val="FF0000"/>
                </a:solidFill>
              </a:rPr>
              <a:t>(&gt; ensure on SET that your 1VAR </a:t>
            </a:r>
            <a:r>
              <a:rPr lang="en-NZ" dirty="0" err="1" smtClean="0">
                <a:solidFill>
                  <a:srgbClr val="FF0000"/>
                </a:solidFill>
              </a:rPr>
              <a:t>XList</a:t>
            </a:r>
            <a:r>
              <a:rPr lang="en-NZ" dirty="0" smtClean="0">
                <a:solidFill>
                  <a:srgbClr val="FF0000"/>
                </a:solidFill>
              </a:rPr>
              <a:t> is List 1 and 1VAR </a:t>
            </a:r>
            <a:r>
              <a:rPr lang="en-NZ" dirty="0" err="1" smtClean="0">
                <a:solidFill>
                  <a:srgbClr val="FF0000"/>
                </a:solidFill>
              </a:rPr>
              <a:t>Freq</a:t>
            </a:r>
            <a:r>
              <a:rPr lang="en-NZ" dirty="0" smtClean="0">
                <a:solidFill>
                  <a:srgbClr val="FF0000"/>
                </a:solidFill>
              </a:rPr>
              <a:t> is List 2)</a:t>
            </a:r>
          </a:p>
          <a:p>
            <a:pPr marL="0" indent="0" algn="ctr">
              <a:buNone/>
            </a:pPr>
            <a:endParaRPr lang="en-NZ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NZ" b="1" dirty="0" smtClean="0">
                <a:solidFill>
                  <a:schemeClr val="tx1"/>
                </a:solidFill>
              </a:rPr>
              <a:t>!! COMMON FAQ</a:t>
            </a:r>
            <a:r>
              <a:rPr lang="en-NZ" dirty="0" smtClean="0">
                <a:solidFill>
                  <a:schemeClr val="tx1"/>
                </a:solidFill>
              </a:rPr>
              <a:t>: Why isn’t my standard deviation correct? </a:t>
            </a:r>
            <a:r>
              <a:rPr lang="en-NZ" dirty="0" smtClean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NZ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NZ" dirty="0" smtClean="0">
                <a:solidFill>
                  <a:schemeClr val="tx1"/>
                </a:solidFill>
              </a:rPr>
              <a:t>Make sure you are looking at </a:t>
            </a:r>
            <a:r>
              <a:rPr lang="en-NZ" i="1" dirty="0" smtClean="0">
                <a:solidFill>
                  <a:srgbClr val="FF0000"/>
                </a:solidFill>
              </a:rPr>
              <a:t>x</a:t>
            </a:r>
            <a:r>
              <a:rPr lang="el-GR" i="1" dirty="0" smtClean="0">
                <a:solidFill>
                  <a:srgbClr val="FF0000"/>
                </a:solidFill>
              </a:rPr>
              <a:t>σ</a:t>
            </a:r>
            <a:r>
              <a:rPr lang="en-NZ" i="1" dirty="0" smtClean="0">
                <a:solidFill>
                  <a:srgbClr val="FF0000"/>
                </a:solidFill>
              </a:rPr>
              <a:t>n</a:t>
            </a:r>
            <a:r>
              <a:rPr lang="en-NZ" i="1" baseline="30000" dirty="0" smtClean="0">
                <a:solidFill>
                  <a:srgbClr val="FF0000"/>
                </a:solidFill>
              </a:rPr>
              <a:t>-1</a:t>
            </a:r>
            <a:r>
              <a:rPr lang="en-NZ" i="1" dirty="0" smtClean="0">
                <a:solidFill>
                  <a:srgbClr val="FF0000"/>
                </a:solidFill>
              </a:rPr>
              <a:t> </a:t>
            </a:r>
            <a:r>
              <a:rPr lang="en-NZ" dirty="0" smtClean="0">
                <a:solidFill>
                  <a:schemeClr val="tx1"/>
                </a:solidFill>
              </a:rPr>
              <a:t>not </a:t>
            </a:r>
            <a:r>
              <a:rPr lang="en-NZ" dirty="0">
                <a:solidFill>
                  <a:schemeClr val="tx1"/>
                </a:solidFill>
              </a:rPr>
              <a:t>x</a:t>
            </a:r>
            <a:r>
              <a:rPr lang="el-GR" dirty="0">
                <a:solidFill>
                  <a:schemeClr val="tx1"/>
                </a:solidFill>
              </a:rPr>
              <a:t>σ</a:t>
            </a:r>
            <a:r>
              <a:rPr lang="en-NZ" dirty="0" smtClean="0">
                <a:solidFill>
                  <a:schemeClr val="tx1"/>
                </a:solidFill>
              </a:rPr>
              <a:t>n.</a:t>
            </a:r>
            <a:endParaRPr lang="en-NZ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</a:t>
            </a:r>
            <a:r>
              <a:rPr lang="en-NZ" dirty="0"/>
              <a:t>3</a:t>
            </a:r>
            <a:r>
              <a:rPr lang="en-NZ" dirty="0" smtClean="0"/>
              <a:t>: Tools (Relationships)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Tools for relationships between two variables</a:t>
            </a:r>
          </a:p>
        </p:txBody>
      </p:sp>
    </p:spTree>
    <p:extLst>
      <p:ext uri="{BB962C8B-B14F-4D97-AF65-F5344CB8AC3E}">
        <p14:creationId xmlns:p14="http://schemas.microsoft.com/office/powerpoint/2010/main" val="24552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Tools: Quantitative &amp; Quantitative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SCATTER PLOT</a:t>
            </a:r>
            <a:r>
              <a:rPr lang="en-NZ" dirty="0" smtClean="0"/>
              <a:t>: you can observe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Trend </a:t>
            </a:r>
            <a:r>
              <a:rPr lang="en-NZ" dirty="0" smtClean="0"/>
              <a:t>– linear </a:t>
            </a:r>
            <a:r>
              <a:rPr lang="en-NZ" dirty="0" err="1" smtClean="0"/>
              <a:t>vs</a:t>
            </a:r>
            <a:r>
              <a:rPr lang="en-NZ" dirty="0" smtClean="0"/>
              <a:t> non-linear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Scatter </a:t>
            </a:r>
            <a:r>
              <a:rPr lang="en-NZ" dirty="0" smtClean="0"/>
              <a:t>– constant </a:t>
            </a:r>
            <a:r>
              <a:rPr lang="en-NZ" dirty="0" err="1" smtClean="0"/>
              <a:t>vs</a:t>
            </a:r>
            <a:r>
              <a:rPr lang="en-NZ" dirty="0" smtClean="0"/>
              <a:t> non-constant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Outliers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Relationship </a:t>
            </a:r>
            <a:r>
              <a:rPr lang="en-NZ" dirty="0" smtClean="0"/>
              <a:t>– strong </a:t>
            </a:r>
            <a:r>
              <a:rPr lang="en-NZ" dirty="0" err="1" smtClean="0"/>
              <a:t>vs</a:t>
            </a:r>
            <a:r>
              <a:rPr lang="en-NZ" dirty="0" smtClean="0"/>
              <a:t> weak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Association </a:t>
            </a:r>
            <a:r>
              <a:rPr lang="en-NZ" dirty="0" smtClean="0"/>
              <a:t>– positive </a:t>
            </a:r>
            <a:r>
              <a:rPr lang="en-NZ" dirty="0" err="1" smtClean="0"/>
              <a:t>vs</a:t>
            </a:r>
            <a:r>
              <a:rPr lang="en-NZ" dirty="0" smtClean="0"/>
              <a:t> negative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Groupings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</a:t>
            </a:r>
            <a:r>
              <a:rPr lang="en-NZ" dirty="0" smtClean="0"/>
              <a:t>Be careful of </a:t>
            </a:r>
            <a:r>
              <a:rPr lang="en-NZ" b="1" dirty="0" smtClean="0"/>
              <a:t>subgroups </a:t>
            </a:r>
            <a:r>
              <a:rPr lang="en-NZ" dirty="0" smtClean="0"/>
              <a:t>and </a:t>
            </a:r>
            <a:r>
              <a:rPr lang="en-NZ" b="1" dirty="0" smtClean="0"/>
              <a:t>scales of axes</a:t>
            </a:r>
            <a:r>
              <a:rPr lang="en-NZ" dirty="0" smtClean="0"/>
              <a:t>.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1893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Tools: Quantitative &amp; Qualitative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SIDE-BY-SIDE DOT OR BOX PLOT</a:t>
            </a:r>
            <a:r>
              <a:rPr lang="en-NZ" dirty="0" smtClean="0"/>
              <a:t>: you can observe differences 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Averages </a:t>
            </a:r>
            <a:r>
              <a:rPr lang="en-NZ" dirty="0" smtClean="0"/>
              <a:t>– eg. means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Spread </a:t>
            </a:r>
            <a:r>
              <a:rPr lang="en-NZ" dirty="0" smtClean="0"/>
              <a:t>– range and variability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Skewness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Modality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Individual group details such as </a:t>
            </a:r>
            <a:r>
              <a:rPr lang="en-NZ" b="1" dirty="0" smtClean="0"/>
              <a:t>outliers, clusters, groupings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756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Tools: Qualitative &amp; Qualitative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TWO-WAY TABLE OF COUNTS</a:t>
            </a:r>
            <a:r>
              <a:rPr lang="en-NZ" dirty="0" smtClean="0"/>
              <a:t>: you can see frequencies, common </a:t>
            </a:r>
            <a:r>
              <a:rPr lang="en-NZ" dirty="0" err="1" smtClean="0"/>
              <a:t>vs</a:t>
            </a:r>
            <a:r>
              <a:rPr lang="en-NZ" dirty="0" smtClean="0"/>
              <a:t> uncommon combinations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b="1" dirty="0" smtClean="0"/>
              <a:t>BAR GRAPH OF PROPORTIONS</a:t>
            </a:r>
            <a:r>
              <a:rPr lang="en-NZ" dirty="0" smtClean="0"/>
              <a:t>: you can see common </a:t>
            </a:r>
            <a:r>
              <a:rPr lang="en-NZ" dirty="0" err="1" smtClean="0"/>
              <a:t>vs</a:t>
            </a:r>
            <a:r>
              <a:rPr lang="en-NZ" dirty="0" smtClean="0"/>
              <a:t> uncommon combinations, differences distributions and possibly modalities.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4256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4: Probabilities and Proportions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Simple / joint / conditional probabilities</a:t>
            </a:r>
          </a:p>
          <a:p>
            <a:r>
              <a:rPr lang="en-NZ" dirty="0" smtClean="0"/>
              <a:t>Event independence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106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1: Basics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NZ" dirty="0" smtClean="0"/>
              <a:t>Polls &amp; Surveys</a:t>
            </a:r>
          </a:p>
          <a:p>
            <a:r>
              <a:rPr lang="en-NZ" dirty="0" smtClean="0"/>
              <a:t>Bootstrapping</a:t>
            </a:r>
          </a:p>
          <a:p>
            <a:r>
              <a:rPr lang="en-NZ" dirty="0" smtClean="0"/>
              <a:t>Observational studies &amp; experiments</a:t>
            </a:r>
          </a:p>
          <a:p>
            <a:r>
              <a:rPr lang="en-NZ" dirty="0" smtClean="0"/>
              <a:t>Chance alone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4052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Equally Likely Outcomes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NZ" b="1" dirty="0" smtClean="0"/>
                  <a:t> SIMPLE PROBABILITY: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NZ" sz="36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NZ" sz="3600" b="1" i="1" dirty="0" err="1" smtClean="0">
                    <a:latin typeface="Cambria Math" panose="02040503050406030204" pitchFamily="18" charset="0"/>
                  </a:rPr>
                  <a:t>Pr</a:t>
                </a:r>
                <a:r>
                  <a:rPr lang="en-NZ" sz="3600" b="1" i="1" dirty="0" smtClean="0">
                    <a:latin typeface="Cambria Math" panose="02040503050406030204" pitchFamily="18" charset="0"/>
                  </a:rPr>
                  <a:t>(A)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𝒏𝒖𝒎𝒃𝒆𝒓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𝒇𝒂𝒗𝒐𝒖𝒓𝒂𝒃𝒍𝒆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𝒐𝒖𝒕𝒄𝒐𝒎𝒆𝒔</m:t>
                        </m:r>
                      </m:num>
                      <m:den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𝒏𝒖𝒎𝒃𝒆𝒓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𝒐𝒖𝒕𝒄𝒐𝒎𝒆𝒔</m:t>
                        </m:r>
                      </m:den>
                    </m:f>
                  </m:oMath>
                </a14:m>
                <a:endParaRPr lang="en-NZ" sz="3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5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Conditional Probability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NZ" b="1" dirty="0" smtClean="0"/>
                  <a:t> THE PROBABILITY OF AN EVENT (A) OCCURRING GIVEN THAT ANOTHER EVENT (B) HAS OCCURRED: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NZ" sz="36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NZ" sz="3600" b="1" i="1" dirty="0" err="1" smtClean="0">
                    <a:latin typeface="Cambria Math" panose="02040503050406030204" pitchFamily="18" charset="0"/>
                  </a:rPr>
                  <a:t>Pr</a:t>
                </a:r>
                <a:r>
                  <a:rPr lang="en-NZ" sz="3600" b="1" i="1" dirty="0" smtClean="0">
                    <a:latin typeface="Cambria Math" panose="02040503050406030204" pitchFamily="18" charset="0"/>
                  </a:rPr>
                  <a:t>(A</a:t>
                </a:r>
                <a:r>
                  <a:rPr lang="en-NZ" sz="3600" b="1" dirty="0" smtClean="0">
                    <a:latin typeface="Cambria Math" panose="02040503050406030204" pitchFamily="18" charset="0"/>
                  </a:rPr>
                  <a:t>|</a:t>
                </a:r>
                <a:r>
                  <a:rPr lang="en-NZ" sz="3600" b="1" i="1" dirty="0" smtClean="0">
                    <a:latin typeface="Cambria Math" panose="02040503050406030204" pitchFamily="18" charset="0"/>
                  </a:rPr>
                  <a:t>B)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d>
                          <m:dPr>
                            <m:ctrlPr>
                              <a:rPr lang="en-NZ" sz="3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3600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d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NZ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NZ" sz="3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4005330" y="3928056"/>
            <a:ext cx="837126" cy="759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357611" y="3928056"/>
            <a:ext cx="605307" cy="759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46232" y="4687910"/>
            <a:ext cx="180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Event happening 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5525037" y="4687910"/>
            <a:ext cx="216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Conditional event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90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Statistical Independence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NZ" b="1" dirty="0" smtClean="0"/>
                  <a:t> IF EVENTS (A) AND (B) ARE INDEPENDENT, THEN: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NZ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𝑷𝒓</m:t>
                      </m:r>
                      <m:d>
                        <m:dPr>
                          <m:ctrlPr>
                            <a:rPr lang="en-NZ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32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NZ" sz="32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NZ" sz="3200" b="1" i="1" smtClean="0">
                              <a:latin typeface="Cambria Math" panose="02040503050406030204" pitchFamily="18" charset="0"/>
                            </a:rPr>
                            <m:t>𝒂𝒏𝒅</m:t>
                          </m:r>
                          <m:r>
                            <a:rPr lang="en-NZ" sz="32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NZ" sz="32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𝑷𝒓</m:t>
                      </m:r>
                      <m:d>
                        <m:dPr>
                          <m:ctrlPr>
                            <a:rPr lang="en-NZ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32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𝑷𝒓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Z" sz="3200" b="1" dirty="0" smtClean="0"/>
              </a:p>
              <a:p>
                <a:pPr marL="0" indent="0" algn="ctr">
                  <a:buNone/>
                </a:pPr>
                <a:r>
                  <a:rPr lang="en-NZ" b="1" dirty="0" smtClean="0"/>
                  <a:t>… and so on for </a:t>
                </a:r>
                <a:r>
                  <a:rPr lang="en-NZ" b="1" i="1" dirty="0" smtClean="0"/>
                  <a:t>n</a:t>
                </a:r>
                <a:r>
                  <a:rPr lang="en-NZ" b="1" dirty="0" smtClean="0"/>
                  <a:t> events.</a:t>
                </a:r>
                <a:endParaRPr lang="en-NZ" b="1" dirty="0"/>
              </a:p>
              <a:p>
                <a:pPr marL="0" indent="0" algn="ctr">
                  <a:buNone/>
                </a:pPr>
                <a:r>
                  <a:rPr lang="en-NZ" b="1" dirty="0" smtClean="0"/>
                  <a:t>OR</a:t>
                </a:r>
              </a:p>
              <a:p>
                <a:pPr marL="0" indent="0" algn="ctr">
                  <a:buNone/>
                </a:pPr>
                <a:endParaRPr lang="en-NZ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𝑷𝒓</m:t>
                      </m:r>
                      <m:d>
                        <m:dPr>
                          <m:ctrlPr>
                            <a:rPr lang="en-NZ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32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e>
                          <m:r>
                            <a:rPr lang="en-NZ" sz="32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𝑷𝒓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Z" sz="3200" b="1" dirty="0" smtClean="0"/>
              </a:p>
              <a:p>
                <a:pPr marL="0" indent="0" algn="ctr">
                  <a:buNone/>
                </a:pPr>
                <a:r>
                  <a:rPr lang="en-NZ" b="1" dirty="0" smtClean="0"/>
                  <a:t>The principle behind this one is that the probability of (A) occurring will still be the same, </a:t>
                </a:r>
                <a:br>
                  <a:rPr lang="en-NZ" b="1" dirty="0" smtClean="0"/>
                </a:br>
                <a:r>
                  <a:rPr lang="en-NZ" b="1" dirty="0" smtClean="0"/>
                  <a:t>regardless of (B) occurring or not.</a:t>
                </a:r>
                <a:endParaRPr lang="en-NZ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3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5: Confidence Intervals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Producing confidence intervals by hand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26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1. Parameter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10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</a:t>
            </a:r>
            <a:r>
              <a:rPr lang="en-NZ" dirty="0" smtClean="0"/>
              <a:t>Always use </a:t>
            </a:r>
            <a:r>
              <a:rPr lang="el-GR" b="1" i="1" dirty="0" smtClean="0"/>
              <a:t>μ</a:t>
            </a:r>
            <a:r>
              <a:rPr lang="en-NZ" i="1" dirty="0" smtClean="0"/>
              <a:t> </a:t>
            </a:r>
            <a:r>
              <a:rPr lang="en-NZ" dirty="0" smtClean="0"/>
              <a:t>(mean), </a:t>
            </a:r>
            <a:r>
              <a:rPr lang="el-GR" b="1" i="1" dirty="0"/>
              <a:t>μ</a:t>
            </a:r>
            <a:r>
              <a:rPr lang="en-NZ" b="1" i="1" baseline="-25000" dirty="0"/>
              <a:t>1</a:t>
            </a:r>
            <a:r>
              <a:rPr lang="el-GR" b="1" i="1" dirty="0"/>
              <a:t> </a:t>
            </a:r>
            <a:r>
              <a:rPr lang="en-NZ" b="1" i="1" dirty="0"/>
              <a:t>– </a:t>
            </a:r>
            <a:r>
              <a:rPr lang="el-GR" b="1" i="1" dirty="0"/>
              <a:t>μ</a:t>
            </a:r>
            <a:r>
              <a:rPr lang="en-NZ" b="1" i="1" baseline="-25000" dirty="0" smtClean="0"/>
              <a:t>2</a:t>
            </a:r>
            <a:r>
              <a:rPr lang="en-NZ" b="1" i="1" dirty="0" smtClean="0"/>
              <a:t> </a:t>
            </a:r>
            <a:r>
              <a:rPr lang="en-NZ" dirty="0" smtClean="0"/>
              <a:t>(difference of means), </a:t>
            </a:r>
            <a:r>
              <a:rPr lang="en-NZ" b="1" i="1" dirty="0" smtClean="0"/>
              <a:t>P</a:t>
            </a:r>
            <a:r>
              <a:rPr lang="en-NZ" i="1" dirty="0" smtClean="0"/>
              <a:t> </a:t>
            </a:r>
            <a:r>
              <a:rPr lang="en-NZ" dirty="0" smtClean="0"/>
              <a:t>(proportion), </a:t>
            </a:r>
            <a:r>
              <a:rPr lang="en-NZ" b="1" i="1" dirty="0"/>
              <a:t>P</a:t>
            </a:r>
            <a:r>
              <a:rPr lang="en-NZ" b="1" i="1" baseline="-25000" dirty="0"/>
              <a:t>1</a:t>
            </a:r>
            <a:r>
              <a:rPr lang="en-NZ" b="1" i="1" dirty="0"/>
              <a:t> – </a:t>
            </a:r>
            <a:r>
              <a:rPr lang="en-NZ" b="1" i="1" dirty="0" smtClean="0"/>
              <a:t>P</a:t>
            </a:r>
            <a:r>
              <a:rPr lang="en-NZ" b="1" i="1" baseline="-25000" dirty="0" smtClean="0"/>
              <a:t>2</a:t>
            </a:r>
            <a:r>
              <a:rPr lang="en-NZ" b="1" i="1" dirty="0" smtClean="0"/>
              <a:t> </a:t>
            </a:r>
            <a:r>
              <a:rPr lang="en-NZ" dirty="0" smtClean="0"/>
              <a:t>(difference in proportions) for stating the parameter.</a:t>
            </a:r>
            <a:endParaRPr lang="en-NZ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7280" y="240665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/>
              <a:t>2</a:t>
            </a:r>
            <a:r>
              <a:rPr lang="en-NZ" dirty="0" smtClean="0"/>
              <a:t>. Estimate</a:t>
            </a:r>
            <a:endParaRPr lang="en-NZ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7280" y="3857414"/>
            <a:ext cx="10058400" cy="91034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dirty="0" smtClean="0"/>
              <a:t>Always use </a:t>
            </a:r>
            <a:r>
              <a:rPr lang="en-NZ" b="1" i="1" dirty="0"/>
              <a:t>x̄ </a:t>
            </a:r>
            <a:r>
              <a:rPr lang="en-NZ" dirty="0" smtClean="0"/>
              <a:t>(mean), </a:t>
            </a:r>
            <a:r>
              <a:rPr lang="en-NZ" b="1" i="1" dirty="0" smtClean="0"/>
              <a:t>x</a:t>
            </a:r>
            <a:r>
              <a:rPr lang="en-NZ" b="1" i="1" dirty="0"/>
              <a:t>̄</a:t>
            </a:r>
            <a:r>
              <a:rPr lang="en-NZ" b="1" i="1" baseline="-25000" dirty="0"/>
              <a:t>1</a:t>
            </a:r>
            <a:r>
              <a:rPr lang="en-NZ" b="1" i="1" dirty="0"/>
              <a:t> - x̄</a:t>
            </a:r>
            <a:r>
              <a:rPr lang="en-NZ" b="1" i="1" baseline="-25000" dirty="0" smtClean="0"/>
              <a:t>2</a:t>
            </a:r>
            <a:r>
              <a:rPr lang="en-NZ" b="1" i="1" dirty="0" smtClean="0"/>
              <a:t> </a:t>
            </a:r>
            <a:r>
              <a:rPr lang="en-NZ" dirty="0" smtClean="0"/>
              <a:t>(difference of means),</a:t>
            </a:r>
            <a:r>
              <a:rPr lang="en-NZ" i="1" dirty="0" smtClean="0"/>
              <a:t> </a:t>
            </a:r>
            <a:r>
              <a:rPr lang="en-NZ" b="1" i="1" dirty="0" smtClean="0"/>
              <a:t>p̂ </a:t>
            </a:r>
            <a:r>
              <a:rPr lang="en-NZ" dirty="0" smtClean="0"/>
              <a:t>(proportion), </a:t>
            </a:r>
            <a:r>
              <a:rPr lang="en-NZ" b="1" i="1" dirty="0"/>
              <a:t>p</a:t>
            </a:r>
            <a:r>
              <a:rPr lang="en-NZ" b="1" i="1" dirty="0" smtClean="0"/>
              <a:t>̂</a:t>
            </a:r>
            <a:r>
              <a:rPr lang="en-NZ" b="1" i="1" baseline="-25000" dirty="0" smtClean="0"/>
              <a:t>1</a:t>
            </a:r>
            <a:r>
              <a:rPr lang="en-NZ" b="1" i="1" dirty="0" smtClean="0"/>
              <a:t> - </a:t>
            </a:r>
            <a:r>
              <a:rPr lang="en-NZ" b="1" i="1" dirty="0"/>
              <a:t>p</a:t>
            </a:r>
            <a:r>
              <a:rPr lang="en-NZ" b="1" i="1" dirty="0" smtClean="0"/>
              <a:t>̂</a:t>
            </a:r>
            <a:r>
              <a:rPr lang="en-NZ" b="1" i="1" baseline="-25000" dirty="0" smtClean="0"/>
              <a:t>2</a:t>
            </a:r>
            <a:r>
              <a:rPr lang="en-NZ" b="1" baseline="-25000" dirty="0" smtClean="0"/>
              <a:t> </a:t>
            </a:r>
            <a:r>
              <a:rPr lang="en-NZ" dirty="0" smtClean="0"/>
              <a:t>(difference of proportions) for stating the estimate.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69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3 &amp; 4. CI Formula and Standard Error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618" y="1892226"/>
            <a:ext cx="7338382" cy="408069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/>
              <a:t>You can find the appropriate SE formula from your formula sheet </a:t>
            </a:r>
            <a:r>
              <a:rPr lang="en-NZ" dirty="0" smtClean="0">
                <a:sym typeface="Wingdings" panose="05000000000000000000" pitchFamily="2" charset="2"/>
              </a:rPr>
              <a:t></a:t>
            </a:r>
            <a:endParaRPr lang="en-N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7279" y="309121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 smtClean="0"/>
              <a:t>5 &amp; 6. Degree of Freedom and </a:t>
            </a:r>
            <a:r>
              <a:rPr lang="en-NZ" i="1" dirty="0" smtClean="0"/>
              <a:t>t</a:t>
            </a:r>
            <a:r>
              <a:rPr lang="en-NZ" dirty="0" smtClean="0"/>
              <a:t>-value</a:t>
            </a:r>
            <a:endParaRPr lang="en-NZ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7279" y="4541972"/>
            <a:ext cx="10058400" cy="1967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dirty="0" smtClean="0"/>
              <a:t>For finding out your </a:t>
            </a:r>
            <a:r>
              <a:rPr lang="en-NZ" i="1" dirty="0" smtClean="0"/>
              <a:t>t</a:t>
            </a:r>
            <a:r>
              <a:rPr lang="en-NZ" dirty="0" smtClean="0"/>
              <a:t>-value, either </a:t>
            </a:r>
            <a:r>
              <a:rPr lang="en-NZ" b="1" dirty="0" smtClean="0"/>
              <a:t>n – 1 </a:t>
            </a:r>
            <a:r>
              <a:rPr lang="en-NZ" dirty="0" smtClean="0"/>
              <a:t>for means, </a:t>
            </a:r>
            <a:br>
              <a:rPr lang="en-NZ" dirty="0" smtClean="0"/>
            </a:br>
            <a:r>
              <a:rPr lang="en-NZ" dirty="0" smtClean="0"/>
              <a:t>or </a:t>
            </a:r>
            <a:r>
              <a:rPr lang="en-NZ" b="1" dirty="0" smtClean="0"/>
              <a:t>minimum (n</a:t>
            </a:r>
            <a:r>
              <a:rPr lang="en-NZ" b="1" baseline="-25000" dirty="0" smtClean="0"/>
              <a:t>1</a:t>
            </a:r>
            <a:r>
              <a:rPr lang="en-NZ" b="1" dirty="0" smtClean="0"/>
              <a:t> – 1 , n</a:t>
            </a:r>
            <a:r>
              <a:rPr lang="en-NZ" b="1" baseline="-25000" dirty="0" smtClean="0"/>
              <a:t>2</a:t>
            </a:r>
            <a:r>
              <a:rPr lang="en-NZ" b="1" dirty="0" smtClean="0"/>
              <a:t> – 1)</a:t>
            </a:r>
            <a:r>
              <a:rPr lang="en-NZ" dirty="0" smtClean="0"/>
              <a:t> for difference of means, </a:t>
            </a:r>
            <a:br>
              <a:rPr lang="en-NZ" dirty="0" smtClean="0"/>
            </a:br>
            <a:r>
              <a:rPr lang="en-NZ" dirty="0" smtClean="0"/>
              <a:t>or </a:t>
            </a:r>
            <a:r>
              <a:rPr lang="en-NZ" b="1" dirty="0" smtClean="0"/>
              <a:t>∞ (infinity)</a:t>
            </a:r>
            <a:r>
              <a:rPr lang="en-NZ" dirty="0" smtClean="0"/>
              <a:t> for proportions and difference of proportions. </a:t>
            </a:r>
          </a:p>
          <a:p>
            <a:pPr marL="0" indent="0">
              <a:buNone/>
            </a:pPr>
            <a:r>
              <a:rPr lang="en-NZ" dirty="0" smtClean="0"/>
              <a:t>Find the </a:t>
            </a:r>
            <a:r>
              <a:rPr lang="en-NZ" i="1" dirty="0" smtClean="0"/>
              <a:t>t</a:t>
            </a:r>
            <a:r>
              <a:rPr lang="en-NZ" dirty="0" smtClean="0"/>
              <a:t>-value using the </a:t>
            </a:r>
            <a:r>
              <a:rPr lang="en-NZ" i="1" dirty="0" smtClean="0"/>
              <a:t>t</a:t>
            </a:r>
            <a:r>
              <a:rPr lang="en-NZ" dirty="0" smtClean="0"/>
              <a:t>-distribution table on the formula sheet.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12605" y="2455161"/>
                <a:ext cx="582774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𝒆𝒔𝒕𝒊𝒎𝒂𝒕𝒆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 ±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𝑺𝑬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𝒆𝒔𝒕𝒊𝒎𝒂𝒕𝒆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Z" sz="32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605" y="2455161"/>
                <a:ext cx="5827749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7018986" y="2152496"/>
            <a:ext cx="798490" cy="302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692462" y="2870297"/>
            <a:ext cx="0" cy="362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32115" y="3161137"/>
            <a:ext cx="634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T-value </a:t>
            </a:r>
            <a:r>
              <a:rPr lang="en-NZ" dirty="0"/>
              <a:t>f</a:t>
            </a:r>
            <a:r>
              <a:rPr lang="en-NZ" dirty="0" smtClean="0"/>
              <a:t>rom the </a:t>
            </a:r>
            <a:r>
              <a:rPr lang="en-NZ" i="1" dirty="0" smtClean="0"/>
              <a:t>t</a:t>
            </a:r>
            <a:r>
              <a:rPr lang="en-NZ" dirty="0" smtClean="0"/>
              <a:t>-distribution tables on the formula sheet </a:t>
            </a:r>
            <a:r>
              <a:rPr lang="en-NZ" dirty="0" smtClean="0">
                <a:sym typeface="Wingdings" panose="05000000000000000000" pitchFamily="2" charset="2"/>
              </a:rPr>
              <a:t></a:t>
            </a:r>
            <a:endParaRPr lang="en-NZ" dirty="0"/>
          </a:p>
        </p:txBody>
      </p:sp>
      <p:cxnSp>
        <p:nvCxnSpPr>
          <p:cNvPr id="14" name="Straight Arrow Connector 13"/>
          <p:cNvCxnSpPr>
            <a:endCxn id="6" idx="1"/>
          </p:cNvCxnSpPr>
          <p:nvPr/>
        </p:nvCxnSpPr>
        <p:spPr>
          <a:xfrm flipV="1">
            <a:off x="2485623" y="2701383"/>
            <a:ext cx="726982" cy="16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9447" y="2307362"/>
            <a:ext cx="2125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Estimate you got from previous step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628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7. Calculate the CI Limits</a:t>
            </a:r>
            <a:endParaRPr lang="en-N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7279" y="265287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 smtClean="0"/>
              <a:t>8. Interpretation</a:t>
            </a:r>
            <a:endParaRPr lang="en-NZ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7280" y="4205144"/>
            <a:ext cx="10058400" cy="17448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NZ" sz="3200" dirty="0" smtClean="0">
                <a:solidFill>
                  <a:srgbClr val="92D050"/>
                </a:solidFill>
              </a:rPr>
              <a:t>“For *population of interest*, we can estimate with 95% confidence that *parameter of interest* is somewhere between *lower limit of CI* and *upper limit of CI*.”</a:t>
            </a:r>
            <a:endParaRPr lang="en-NZ" sz="3200" dirty="0">
              <a:solidFill>
                <a:srgbClr val="92D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2012"/>
          </a:xfrm>
        </p:spPr>
        <p:txBody>
          <a:bodyPr/>
          <a:lstStyle/>
          <a:p>
            <a:r>
              <a:rPr lang="en-NZ" dirty="0" smtClean="0"/>
              <a:t>Use the formula you wrote before, now filled with your estimate, </a:t>
            </a:r>
            <a:r>
              <a:rPr lang="en-NZ" i="1" dirty="0" smtClean="0"/>
              <a:t>t</a:t>
            </a:r>
            <a:r>
              <a:rPr lang="en-NZ" dirty="0" smtClean="0"/>
              <a:t>-value and standard error: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12605" y="2406657"/>
                <a:ext cx="582774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𝒆𝒔𝒕𝒊𝒎𝒂𝒕𝒆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</a:rPr>
                        <m:t> ±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𝑺𝑬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𝒆𝒔𝒕𝒊𝒎𝒂𝒕𝒆</m:t>
                      </m:r>
                      <m:r>
                        <a:rPr lang="en-NZ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Z" sz="32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605" y="2406657"/>
                <a:ext cx="5827749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4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6: Hypothesis Testing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702973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Hypotheses</a:t>
            </a:r>
          </a:p>
          <a:p>
            <a:r>
              <a:rPr lang="en-NZ" dirty="0" smtClean="0"/>
              <a:t>T-test statistic</a:t>
            </a:r>
          </a:p>
          <a:p>
            <a:r>
              <a:rPr lang="en-NZ" dirty="0" smtClean="0"/>
              <a:t>P-value</a:t>
            </a:r>
          </a:p>
          <a:p>
            <a:r>
              <a:rPr lang="en-NZ" dirty="0" smtClean="0"/>
              <a:t>Practical </a:t>
            </a:r>
            <a:r>
              <a:rPr lang="en-NZ" dirty="0" err="1" smtClean="0"/>
              <a:t>vs</a:t>
            </a:r>
            <a:r>
              <a:rPr lang="en-NZ" dirty="0" smtClean="0"/>
              <a:t> statistical significance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140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Null Hypothesis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</a:t>
            </a:r>
            <a:r>
              <a:rPr lang="en-NZ" dirty="0" smtClean="0"/>
              <a:t>The null hypothesis normally states there is ‘no difference’ or that there is ‘no effect’ of a treatment or factor of interest on the results.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dirty="0" smtClean="0"/>
              <a:t>Often it can be written as:</a:t>
            </a:r>
            <a:endParaRPr lang="en-N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29143" y="2923503"/>
                <a:ext cx="3415102" cy="769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NZ" sz="3200" dirty="0" smtClean="0"/>
                  <a:t> : </a:t>
                </a:r>
                <a:r>
                  <a:rPr lang="el-GR" sz="3200" b="1" i="1" dirty="0" smtClean="0"/>
                  <a:t>μ</a:t>
                </a:r>
                <a:r>
                  <a:rPr lang="en-NZ" sz="3200" b="1" i="1" dirty="0" smtClean="0"/>
                  <a:t> </a:t>
                </a:r>
                <a:r>
                  <a:rPr lang="en-NZ" sz="3200" i="1" dirty="0" smtClean="0"/>
                  <a:t>= a</a:t>
                </a:r>
              </a:p>
              <a:p>
                <a:pPr algn="ctr"/>
                <a:r>
                  <a:rPr lang="en-NZ" dirty="0" smtClean="0"/>
                  <a:t> where ‘a’ is a hypothesised number.</a:t>
                </a:r>
                <a:endParaRPr lang="en-NZ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43" y="2923503"/>
                <a:ext cx="3415102" cy="769441"/>
              </a:xfrm>
              <a:prstGeom prst="rect">
                <a:avLst/>
              </a:prstGeom>
              <a:blipFill rotWithShape="0">
                <a:blip r:embed="rId2"/>
                <a:stretch>
                  <a:fillRect l="-2321" t="-15873" r="-3750" b="-1746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8945" y="2889198"/>
                <a:ext cx="2764796" cy="803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NZ" sz="3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3200" b="1" i="1" dirty="0"/>
                          <m:t>μ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N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3200" b="1" i="1" dirty="0"/>
                          <m:t>μ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NZ" sz="3200" b="1" i="1" dirty="0" smtClean="0"/>
                  <a:t> </a:t>
                </a:r>
                <a:r>
                  <a:rPr lang="en-NZ" sz="3200" i="1" dirty="0" smtClean="0"/>
                  <a:t>= 0</a:t>
                </a:r>
              </a:p>
              <a:p>
                <a:pPr algn="ctr"/>
                <a:r>
                  <a:rPr lang="en-NZ" dirty="0" smtClean="0"/>
                  <a:t> </a:t>
                </a:r>
                <a:endParaRPr lang="en-NZ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945" y="2889198"/>
                <a:ext cx="2764796" cy="803746"/>
              </a:xfrm>
              <a:prstGeom prst="rect">
                <a:avLst/>
              </a:prstGeom>
              <a:blipFill rotWithShape="0">
                <a:blip r:embed="rId3"/>
                <a:stretch>
                  <a:fillRect t="-15152" r="-837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23816" y="2889198"/>
                <a:ext cx="2758383" cy="769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NZ" sz="3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NZ" sz="3200" b="1" i="1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N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NZ" sz="3200" b="1" i="1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NZ" sz="3200" b="1" i="1" dirty="0" smtClean="0"/>
                  <a:t> </a:t>
                </a:r>
                <a:r>
                  <a:rPr lang="en-NZ" sz="3200" i="1" dirty="0" smtClean="0"/>
                  <a:t>= 0</a:t>
                </a:r>
              </a:p>
              <a:p>
                <a:pPr algn="ctr"/>
                <a:r>
                  <a:rPr lang="en-NZ" dirty="0" smtClean="0"/>
                  <a:t> </a:t>
                </a:r>
                <a:endParaRPr lang="en-NZ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816" y="2889198"/>
                <a:ext cx="2758383" cy="769441"/>
              </a:xfrm>
              <a:prstGeom prst="rect">
                <a:avLst/>
              </a:prstGeom>
              <a:blipFill rotWithShape="0">
                <a:blip r:embed="rId4"/>
                <a:stretch>
                  <a:fillRect t="-15873" r="-84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6890197" y="3308223"/>
            <a:ext cx="528034" cy="658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890197" y="3308223"/>
            <a:ext cx="4265483" cy="658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4245" y="3857414"/>
            <a:ext cx="2745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b="1" dirty="0" smtClean="0"/>
              <a:t>NOTE: </a:t>
            </a:r>
            <a:r>
              <a:rPr lang="en-NZ" dirty="0" smtClean="0"/>
              <a:t>the hypothesised difference </a:t>
            </a:r>
            <a:r>
              <a:rPr lang="en-NZ" b="1" dirty="0" smtClean="0"/>
              <a:t>does not </a:t>
            </a:r>
            <a:r>
              <a:rPr lang="en-NZ" dirty="0" smtClean="0"/>
              <a:t>always have to be 0! Check the scenarios carefully </a:t>
            </a:r>
            <a:r>
              <a:rPr lang="en-NZ" dirty="0" smtClean="0">
                <a:sym typeface="Wingdings" panose="05000000000000000000" pitchFamily="2" charset="2"/>
              </a:rPr>
              <a:t>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1493949" y="5278752"/>
            <a:ext cx="988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NZ" sz="2400" b="1" dirty="0" smtClean="0">
                <a:solidFill>
                  <a:srgbClr val="FF0000"/>
                </a:solidFill>
              </a:rPr>
              <a:t>Don’t forget to always </a:t>
            </a:r>
            <a:r>
              <a:rPr lang="en-NZ" sz="2400" b="1" dirty="0">
                <a:solidFill>
                  <a:srgbClr val="FF0000"/>
                </a:solidFill>
              </a:rPr>
              <a:t>write </a:t>
            </a:r>
            <a:r>
              <a:rPr lang="en-NZ" sz="2400" b="1" dirty="0" smtClean="0">
                <a:solidFill>
                  <a:srgbClr val="FF0000"/>
                </a:solidFill>
              </a:rPr>
              <a:t>hypotheses with</a:t>
            </a:r>
            <a:r>
              <a:rPr lang="en-NZ" sz="2400" b="1" i="1" dirty="0" smtClean="0">
                <a:solidFill>
                  <a:srgbClr val="FF0000"/>
                </a:solidFill>
              </a:rPr>
              <a:t> </a:t>
            </a:r>
            <a:r>
              <a:rPr lang="el-GR" sz="2400" b="1" i="1" dirty="0">
                <a:solidFill>
                  <a:srgbClr val="FF0000"/>
                </a:solidFill>
              </a:rPr>
              <a:t>μ</a:t>
            </a:r>
            <a:r>
              <a:rPr lang="en-NZ" sz="2400" b="1" dirty="0">
                <a:solidFill>
                  <a:srgbClr val="FF0000"/>
                </a:solidFill>
              </a:rPr>
              <a:t>, </a:t>
            </a:r>
            <a:r>
              <a:rPr lang="el-GR" sz="2400" b="1" i="1" dirty="0">
                <a:solidFill>
                  <a:srgbClr val="FF0000"/>
                </a:solidFill>
              </a:rPr>
              <a:t>μ</a:t>
            </a:r>
            <a:r>
              <a:rPr lang="en-NZ" sz="2400" b="1" i="1" baseline="-25000" dirty="0">
                <a:solidFill>
                  <a:srgbClr val="FF0000"/>
                </a:solidFill>
              </a:rPr>
              <a:t>1</a:t>
            </a:r>
            <a:r>
              <a:rPr lang="el-GR" sz="2400" b="1" i="1" dirty="0">
                <a:solidFill>
                  <a:srgbClr val="FF0000"/>
                </a:solidFill>
              </a:rPr>
              <a:t> </a:t>
            </a:r>
            <a:r>
              <a:rPr lang="en-NZ" sz="2400" b="1" i="1" dirty="0">
                <a:solidFill>
                  <a:srgbClr val="FF0000"/>
                </a:solidFill>
              </a:rPr>
              <a:t>– </a:t>
            </a:r>
            <a:r>
              <a:rPr lang="el-GR" sz="2400" b="1" i="1" dirty="0">
                <a:solidFill>
                  <a:srgbClr val="FF0000"/>
                </a:solidFill>
              </a:rPr>
              <a:t>μ</a:t>
            </a:r>
            <a:r>
              <a:rPr lang="en-NZ" sz="2400" b="1" i="1" baseline="-25000" dirty="0">
                <a:solidFill>
                  <a:srgbClr val="FF0000"/>
                </a:solidFill>
              </a:rPr>
              <a:t>2</a:t>
            </a:r>
            <a:r>
              <a:rPr lang="en-NZ" sz="2400" b="1" dirty="0">
                <a:solidFill>
                  <a:srgbClr val="FF0000"/>
                </a:solidFill>
              </a:rPr>
              <a:t>, </a:t>
            </a:r>
            <a:r>
              <a:rPr lang="en-NZ" sz="2400" b="1" i="1" dirty="0">
                <a:solidFill>
                  <a:srgbClr val="FF0000"/>
                </a:solidFill>
              </a:rPr>
              <a:t>P</a:t>
            </a:r>
            <a:r>
              <a:rPr lang="en-NZ" sz="2400" b="1" dirty="0">
                <a:solidFill>
                  <a:srgbClr val="FF0000"/>
                </a:solidFill>
              </a:rPr>
              <a:t>, </a:t>
            </a:r>
            <a:r>
              <a:rPr lang="en-NZ" sz="2400" b="1" dirty="0" smtClean="0">
                <a:solidFill>
                  <a:srgbClr val="FF0000"/>
                </a:solidFill>
              </a:rPr>
              <a:t>or </a:t>
            </a:r>
            <a:r>
              <a:rPr lang="en-NZ" sz="2400" b="1" i="1" dirty="0" smtClean="0">
                <a:solidFill>
                  <a:srgbClr val="FF0000"/>
                </a:solidFill>
              </a:rPr>
              <a:t>P</a:t>
            </a:r>
            <a:r>
              <a:rPr lang="en-NZ" sz="2400" b="1" i="1" baseline="-25000" dirty="0" smtClean="0">
                <a:solidFill>
                  <a:srgbClr val="FF0000"/>
                </a:solidFill>
              </a:rPr>
              <a:t>1</a:t>
            </a:r>
            <a:r>
              <a:rPr lang="en-NZ" sz="2400" b="1" i="1" dirty="0" smtClean="0">
                <a:solidFill>
                  <a:srgbClr val="FF0000"/>
                </a:solidFill>
              </a:rPr>
              <a:t> </a:t>
            </a:r>
            <a:r>
              <a:rPr lang="en-NZ" sz="2400" b="1" i="1" dirty="0">
                <a:solidFill>
                  <a:srgbClr val="FF0000"/>
                </a:solidFill>
              </a:rPr>
              <a:t>– </a:t>
            </a:r>
            <a:r>
              <a:rPr lang="en-NZ" sz="2400" b="1" i="1" dirty="0" smtClean="0">
                <a:solidFill>
                  <a:srgbClr val="FF0000"/>
                </a:solidFill>
              </a:rPr>
              <a:t>P</a:t>
            </a:r>
            <a:r>
              <a:rPr lang="en-NZ" sz="24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NZ" sz="2400" b="1" i="1" dirty="0" smtClean="0">
                <a:solidFill>
                  <a:srgbClr val="FF0000"/>
                </a:solidFill>
              </a:rPr>
              <a:t> !</a:t>
            </a:r>
            <a:endParaRPr lang="en-NZ" sz="24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Alternative Hypothesis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</a:t>
            </a:r>
            <a:r>
              <a:rPr lang="en-NZ" dirty="0" smtClean="0"/>
              <a:t>The hypothesis you might favour while rejecting the null. </a:t>
            </a:r>
            <a:r>
              <a:rPr lang="en-NZ" dirty="0" smtClean="0">
                <a:sym typeface="Wingdings" panose="05000000000000000000" pitchFamily="2" charset="2"/>
              </a:rPr>
              <a:t> It suggests that there is an effect on the results from the factor of interest.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>
                <a:sym typeface="Wingdings" panose="05000000000000000000" pitchFamily="2" charset="2"/>
              </a:rPr>
              <a:t> </a:t>
            </a:r>
            <a:r>
              <a:rPr lang="en-NZ" dirty="0" smtClean="0">
                <a:sym typeface="Wingdings" panose="05000000000000000000" pitchFamily="2" charset="2"/>
              </a:rPr>
              <a:t>It can be either </a:t>
            </a:r>
            <a:r>
              <a:rPr lang="en-NZ" b="1" dirty="0" smtClean="0">
                <a:sym typeface="Wingdings" panose="05000000000000000000" pitchFamily="2" charset="2"/>
              </a:rPr>
              <a:t>one-sided</a:t>
            </a:r>
            <a:r>
              <a:rPr lang="en-NZ" dirty="0" smtClean="0">
                <a:sym typeface="Wingdings" panose="05000000000000000000" pitchFamily="2" charset="2"/>
              </a:rPr>
              <a:t> or </a:t>
            </a:r>
            <a:r>
              <a:rPr lang="en-NZ" b="1" dirty="0" smtClean="0">
                <a:sym typeface="Wingdings" panose="05000000000000000000" pitchFamily="2" charset="2"/>
              </a:rPr>
              <a:t>two-sided</a:t>
            </a:r>
            <a:r>
              <a:rPr lang="en-NZ" dirty="0" smtClean="0">
                <a:sym typeface="Wingdings" panose="05000000000000000000" pitchFamily="2" charset="2"/>
              </a:rPr>
              <a:t>, which will affect your </a:t>
            </a:r>
            <a:r>
              <a:rPr lang="en-NZ" i="1" dirty="0" smtClean="0">
                <a:sym typeface="Wingdings" panose="05000000000000000000" pitchFamily="2" charset="2"/>
              </a:rPr>
              <a:t>p</a:t>
            </a:r>
            <a:r>
              <a:rPr lang="en-NZ" dirty="0" smtClean="0">
                <a:sym typeface="Wingdings" panose="05000000000000000000" pitchFamily="2" charset="2"/>
              </a:rPr>
              <a:t>-value later 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>
                <a:sym typeface="Wingdings" panose="05000000000000000000" pitchFamily="2" charset="2"/>
              </a:rPr>
              <a:t> </a:t>
            </a:r>
            <a:r>
              <a:rPr lang="en-NZ" dirty="0" smtClean="0">
                <a:sym typeface="Wingdings" panose="05000000000000000000" pitchFamily="2" charset="2"/>
              </a:rPr>
              <a:t>A </a:t>
            </a:r>
            <a:r>
              <a:rPr lang="en-NZ" b="1" dirty="0" smtClean="0">
                <a:sym typeface="Wingdings" panose="05000000000000000000" pitchFamily="2" charset="2"/>
              </a:rPr>
              <a:t>ONE-SIDED </a:t>
            </a:r>
            <a:r>
              <a:rPr lang="en-NZ" dirty="0" smtClean="0">
                <a:sym typeface="Wingdings" panose="05000000000000000000" pitchFamily="2" charset="2"/>
              </a:rPr>
              <a:t>alternative hypothesis uses either a &gt; or &lt;, like this:</a:t>
            </a:r>
          </a:p>
          <a:p>
            <a:pPr>
              <a:buFont typeface="Arial" panose="020B0604020202020204" pitchFamily="34" charset="0"/>
              <a:buChar char="•"/>
            </a:pPr>
            <a:endParaRPr lang="en-NZ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NZ" b="1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dirty="0" smtClean="0">
                <a:sym typeface="Wingdings" panose="05000000000000000000" pitchFamily="2" charset="2"/>
              </a:rPr>
              <a:t>A </a:t>
            </a:r>
            <a:r>
              <a:rPr lang="en-NZ" b="1" dirty="0" smtClean="0">
                <a:sym typeface="Wingdings" panose="05000000000000000000" pitchFamily="2" charset="2"/>
              </a:rPr>
              <a:t>TWO-SIDED</a:t>
            </a:r>
            <a:r>
              <a:rPr lang="en-NZ" dirty="0" smtClean="0">
                <a:sym typeface="Wingdings" panose="05000000000000000000" pitchFamily="2" charset="2"/>
              </a:rPr>
              <a:t> alternative hypothesis uses an “is not equal to” sign instead of &gt; or &lt;, like this:</a:t>
            </a:r>
            <a:endParaRPr lang="en-NZ" b="1" dirty="0" smtClean="0"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50799" y="3404354"/>
                <a:ext cx="2755306" cy="769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NZ" sz="3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3200" b="1" i="1" dirty="0"/>
                          <m:t>μ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N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3200" b="1" i="1" dirty="0"/>
                          <m:t>μ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NZ" sz="3200" b="1" i="1" dirty="0" smtClean="0"/>
                  <a:t> </a:t>
                </a:r>
                <a:r>
                  <a:rPr lang="en-NZ" sz="3200" i="1" dirty="0"/>
                  <a:t>&gt;</a:t>
                </a:r>
                <a:r>
                  <a:rPr lang="en-NZ" sz="3200" i="1" dirty="0" smtClean="0"/>
                  <a:t> 0</a:t>
                </a:r>
              </a:p>
              <a:p>
                <a:pPr algn="ctr"/>
                <a:r>
                  <a:rPr lang="en-NZ" dirty="0" smtClean="0"/>
                  <a:t> </a:t>
                </a:r>
                <a:endParaRPr lang="en-NZ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799" y="3404354"/>
                <a:ext cx="2755306" cy="769441"/>
              </a:xfrm>
              <a:prstGeom prst="rect">
                <a:avLst/>
              </a:prstGeom>
              <a:blipFill rotWithShape="0">
                <a:blip r:embed="rId2"/>
                <a:stretch>
                  <a:fillRect t="-14961" r="-84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15669" y="3404354"/>
                <a:ext cx="2748894" cy="769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NZ" sz="3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NZ" sz="3200" b="1" i="1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N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NZ" sz="3200" b="1" i="1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NZ" sz="3200" b="1" i="1" dirty="0" smtClean="0"/>
                  <a:t> </a:t>
                </a:r>
                <a:r>
                  <a:rPr lang="en-NZ" sz="3200" i="1" dirty="0"/>
                  <a:t>&gt;</a:t>
                </a:r>
                <a:r>
                  <a:rPr lang="en-NZ" sz="3200" i="1" dirty="0" smtClean="0"/>
                  <a:t> 0</a:t>
                </a:r>
              </a:p>
              <a:p>
                <a:pPr algn="ctr"/>
                <a:r>
                  <a:rPr lang="en-NZ" dirty="0" smtClean="0"/>
                  <a:t> </a:t>
                </a:r>
                <a:endParaRPr lang="en-NZ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669" y="3404354"/>
                <a:ext cx="2748894" cy="769441"/>
              </a:xfrm>
              <a:prstGeom prst="rect">
                <a:avLst/>
              </a:prstGeom>
              <a:blipFill rotWithShape="0">
                <a:blip r:embed="rId3"/>
                <a:stretch>
                  <a:fillRect t="-14961" r="-864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50799" y="4904963"/>
                <a:ext cx="2755306" cy="769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NZ" sz="3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3200" b="1" i="1" dirty="0"/>
                          <m:t>μ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N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3200" b="1" i="1" dirty="0"/>
                          <m:t>μ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NZ" sz="3200" b="1" i="1" dirty="0" smtClean="0"/>
                  <a:t> </a:t>
                </a:r>
                <a:r>
                  <a:rPr lang="en-NZ" sz="3200" i="1" dirty="0" smtClean="0"/>
                  <a:t>≠ 0</a:t>
                </a:r>
              </a:p>
              <a:p>
                <a:pPr algn="ctr"/>
                <a:r>
                  <a:rPr lang="en-NZ" dirty="0" smtClean="0"/>
                  <a:t> </a:t>
                </a:r>
                <a:endParaRPr lang="en-NZ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799" y="4904963"/>
                <a:ext cx="2755306" cy="769441"/>
              </a:xfrm>
              <a:prstGeom prst="rect">
                <a:avLst/>
              </a:prstGeom>
              <a:blipFill rotWithShape="0">
                <a:blip r:embed="rId4"/>
                <a:stretch>
                  <a:fillRect t="-15873" r="-84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15669" y="4904963"/>
                <a:ext cx="2748894" cy="769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NZ" sz="3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NZ" sz="3200" b="1" i="1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N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NZ" sz="3200" b="1" i="1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NZ" sz="3200" b="1" i="1" dirty="0" smtClean="0"/>
                  <a:t> </a:t>
                </a:r>
                <a:r>
                  <a:rPr lang="en-NZ" sz="3200" i="1" dirty="0"/>
                  <a:t>≠</a:t>
                </a:r>
                <a:r>
                  <a:rPr lang="en-NZ" sz="3200" i="1" dirty="0" smtClean="0"/>
                  <a:t> 0</a:t>
                </a:r>
              </a:p>
              <a:p>
                <a:pPr algn="ctr"/>
                <a:r>
                  <a:rPr lang="en-NZ" dirty="0" smtClean="0"/>
                  <a:t> </a:t>
                </a:r>
                <a:endParaRPr lang="en-NZ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669" y="4904963"/>
                <a:ext cx="2748894" cy="769441"/>
              </a:xfrm>
              <a:prstGeom prst="rect">
                <a:avLst/>
              </a:prstGeom>
              <a:blipFill rotWithShape="0">
                <a:blip r:embed="rId5"/>
                <a:stretch>
                  <a:fillRect t="-15873" r="-864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267430" y="5638261"/>
            <a:ext cx="988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NZ" sz="2400" b="1" dirty="0" smtClean="0">
                <a:solidFill>
                  <a:srgbClr val="FF0000"/>
                </a:solidFill>
              </a:rPr>
              <a:t>Don’t forget to always </a:t>
            </a:r>
            <a:r>
              <a:rPr lang="en-NZ" sz="2400" b="1" dirty="0">
                <a:solidFill>
                  <a:srgbClr val="FF0000"/>
                </a:solidFill>
              </a:rPr>
              <a:t>write </a:t>
            </a:r>
            <a:r>
              <a:rPr lang="en-NZ" sz="2400" b="1" dirty="0" smtClean="0">
                <a:solidFill>
                  <a:srgbClr val="FF0000"/>
                </a:solidFill>
              </a:rPr>
              <a:t>hypotheses with</a:t>
            </a:r>
            <a:r>
              <a:rPr lang="en-NZ" sz="2400" b="1" i="1" dirty="0" smtClean="0">
                <a:solidFill>
                  <a:srgbClr val="FF0000"/>
                </a:solidFill>
              </a:rPr>
              <a:t> </a:t>
            </a:r>
            <a:r>
              <a:rPr lang="el-GR" sz="2400" b="1" i="1" dirty="0">
                <a:solidFill>
                  <a:srgbClr val="FF0000"/>
                </a:solidFill>
              </a:rPr>
              <a:t>μ</a:t>
            </a:r>
            <a:r>
              <a:rPr lang="en-NZ" sz="2400" b="1" dirty="0">
                <a:solidFill>
                  <a:srgbClr val="FF0000"/>
                </a:solidFill>
              </a:rPr>
              <a:t>, </a:t>
            </a:r>
            <a:r>
              <a:rPr lang="el-GR" sz="2400" b="1" i="1" dirty="0">
                <a:solidFill>
                  <a:srgbClr val="FF0000"/>
                </a:solidFill>
              </a:rPr>
              <a:t>μ</a:t>
            </a:r>
            <a:r>
              <a:rPr lang="en-NZ" sz="2400" b="1" i="1" baseline="-25000" dirty="0">
                <a:solidFill>
                  <a:srgbClr val="FF0000"/>
                </a:solidFill>
              </a:rPr>
              <a:t>1</a:t>
            </a:r>
            <a:r>
              <a:rPr lang="el-GR" sz="2400" b="1" i="1" dirty="0">
                <a:solidFill>
                  <a:srgbClr val="FF0000"/>
                </a:solidFill>
              </a:rPr>
              <a:t> </a:t>
            </a:r>
            <a:r>
              <a:rPr lang="en-NZ" sz="2400" b="1" i="1" dirty="0">
                <a:solidFill>
                  <a:srgbClr val="FF0000"/>
                </a:solidFill>
              </a:rPr>
              <a:t>– </a:t>
            </a:r>
            <a:r>
              <a:rPr lang="el-GR" sz="2400" b="1" i="1" dirty="0">
                <a:solidFill>
                  <a:srgbClr val="FF0000"/>
                </a:solidFill>
              </a:rPr>
              <a:t>μ</a:t>
            </a:r>
            <a:r>
              <a:rPr lang="en-NZ" sz="2400" b="1" i="1" baseline="-25000" dirty="0">
                <a:solidFill>
                  <a:srgbClr val="FF0000"/>
                </a:solidFill>
              </a:rPr>
              <a:t>2</a:t>
            </a:r>
            <a:r>
              <a:rPr lang="en-NZ" sz="2400" b="1" dirty="0">
                <a:solidFill>
                  <a:srgbClr val="FF0000"/>
                </a:solidFill>
              </a:rPr>
              <a:t>, </a:t>
            </a:r>
            <a:r>
              <a:rPr lang="en-NZ" sz="2400" b="1" i="1" dirty="0">
                <a:solidFill>
                  <a:srgbClr val="FF0000"/>
                </a:solidFill>
              </a:rPr>
              <a:t>P</a:t>
            </a:r>
            <a:r>
              <a:rPr lang="en-NZ" sz="2400" b="1" dirty="0">
                <a:solidFill>
                  <a:srgbClr val="FF0000"/>
                </a:solidFill>
              </a:rPr>
              <a:t>, </a:t>
            </a:r>
            <a:r>
              <a:rPr lang="en-NZ" sz="2400" b="1" dirty="0" smtClean="0">
                <a:solidFill>
                  <a:srgbClr val="FF0000"/>
                </a:solidFill>
              </a:rPr>
              <a:t>or </a:t>
            </a:r>
            <a:r>
              <a:rPr lang="en-NZ" sz="2400" b="1" i="1" dirty="0" smtClean="0">
                <a:solidFill>
                  <a:srgbClr val="FF0000"/>
                </a:solidFill>
              </a:rPr>
              <a:t>P</a:t>
            </a:r>
            <a:r>
              <a:rPr lang="en-NZ" sz="2400" b="1" i="1" baseline="-25000" dirty="0" smtClean="0">
                <a:solidFill>
                  <a:srgbClr val="FF0000"/>
                </a:solidFill>
              </a:rPr>
              <a:t>1</a:t>
            </a:r>
            <a:r>
              <a:rPr lang="en-NZ" sz="2400" b="1" i="1" dirty="0" smtClean="0">
                <a:solidFill>
                  <a:srgbClr val="FF0000"/>
                </a:solidFill>
              </a:rPr>
              <a:t> </a:t>
            </a:r>
            <a:r>
              <a:rPr lang="en-NZ" sz="2400" b="1" i="1" dirty="0">
                <a:solidFill>
                  <a:srgbClr val="FF0000"/>
                </a:solidFill>
              </a:rPr>
              <a:t>– </a:t>
            </a:r>
            <a:r>
              <a:rPr lang="en-NZ" sz="2400" b="1" i="1" dirty="0" smtClean="0">
                <a:solidFill>
                  <a:srgbClr val="FF0000"/>
                </a:solidFill>
              </a:rPr>
              <a:t>P</a:t>
            </a:r>
            <a:r>
              <a:rPr lang="en-NZ" sz="24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NZ" sz="2400" b="1" i="1" dirty="0" smtClean="0">
                <a:solidFill>
                  <a:srgbClr val="FF0000"/>
                </a:solidFill>
              </a:rPr>
              <a:t> !</a:t>
            </a:r>
            <a:endParaRPr lang="en-NZ" sz="24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0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Random Sampling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RANDOM SAMPLING</a:t>
            </a:r>
            <a:r>
              <a:rPr lang="en-NZ" dirty="0" smtClean="0"/>
              <a:t>: every unit is chosen entirely by chance.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Avoids subjective and other biases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Allows calculation of sampling error size</a:t>
            </a:r>
            <a:endParaRPr lang="en-NZ" dirty="0"/>
          </a:p>
          <a:p>
            <a:pPr lvl="1"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 </a:t>
            </a:r>
            <a:r>
              <a:rPr lang="en-NZ" b="1" dirty="0" smtClean="0"/>
              <a:t>SIMPLE RANDOM SAMPLING</a:t>
            </a:r>
            <a:r>
              <a:rPr lang="en-NZ" dirty="0" smtClean="0"/>
              <a:t>: every unit has an equal chance of being chosen. </a:t>
            </a:r>
            <a:endParaRPr lang="en-N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Sampling </a:t>
            </a:r>
            <a:r>
              <a:rPr lang="en-NZ" b="1" dirty="0" smtClean="0"/>
              <a:t>without replacement</a:t>
            </a:r>
            <a:r>
              <a:rPr lang="en-NZ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Ignore repetitions and numbers bigger than </a:t>
            </a:r>
            <a:r>
              <a:rPr lang="en-NZ" i="1" dirty="0" smtClean="0"/>
              <a:t>n</a:t>
            </a:r>
            <a:r>
              <a:rPr lang="en-NZ" dirty="0" smtClean="0"/>
              <a:t> (the number of units you have).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847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i="1" dirty="0" smtClean="0"/>
              <a:t>t</a:t>
            </a:r>
            <a:r>
              <a:rPr lang="en-NZ" dirty="0" smtClean="0"/>
              <a:t>-test Statistic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NZ" sz="3200" b="1" dirty="0" smtClean="0">
                    <a:solidFill>
                      <a:srgbClr val="FF0000"/>
                    </a:solidFill>
                  </a:rPr>
                  <a:t>NOT TO BE CONFUSED WITH </a:t>
                </a:r>
                <a:r>
                  <a:rPr lang="en-NZ" sz="3200" b="1" i="1" dirty="0" smtClean="0">
                    <a:solidFill>
                      <a:srgbClr val="FF0000"/>
                    </a:solidFill>
                  </a:rPr>
                  <a:t>t-</a:t>
                </a:r>
                <a:r>
                  <a:rPr lang="en-NZ" sz="3200" b="1" dirty="0" smtClean="0">
                    <a:solidFill>
                      <a:srgbClr val="FF0000"/>
                    </a:solidFill>
                  </a:rPr>
                  <a:t>value!!!!! HURRRR D:&lt;</a:t>
                </a:r>
              </a:p>
              <a:p>
                <a:pPr marL="0" indent="0" algn="ctr">
                  <a:buNone/>
                </a:pPr>
                <a:endParaRPr lang="en-NZ" b="1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NZ" dirty="0" smtClean="0">
                    <a:solidFill>
                      <a:schemeClr val="tx1"/>
                    </a:solidFill>
                  </a:rPr>
                  <a:t> The </a:t>
                </a:r>
                <a:r>
                  <a:rPr lang="en-NZ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en-NZ" dirty="0" smtClean="0">
                    <a:solidFill>
                      <a:schemeClr val="tx1"/>
                    </a:solidFill>
                  </a:rPr>
                  <a:t>-test statistic </a:t>
                </a:r>
                <a:r>
                  <a:rPr lang="en-NZ" b="1" dirty="0" smtClean="0">
                    <a:solidFill>
                      <a:schemeClr val="tx1"/>
                    </a:solidFill>
                  </a:rPr>
                  <a:t>measures the number of standard errors the estimate is away from the hypothesised value</a:t>
                </a:r>
                <a:r>
                  <a:rPr lang="en-NZ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NZ" dirty="0">
                    <a:solidFill>
                      <a:schemeClr val="tx1"/>
                    </a:solidFill>
                  </a:rPr>
                  <a:t> </a:t>
                </a:r>
                <a:r>
                  <a:rPr lang="en-NZ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NZ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en-NZ" dirty="0" smtClean="0">
                    <a:solidFill>
                      <a:schemeClr val="tx1"/>
                    </a:solidFill>
                  </a:rPr>
                  <a:t>-test statistic can be calculated by:</a:t>
                </a:r>
              </a:p>
              <a:p>
                <a:pPr marL="0" indent="0">
                  <a:buNone/>
                </a:pPr>
                <a:endParaRPr lang="en-NZ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NZ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NZ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𝐸𝑠𝑡𝑖𝑚𝑎𝑡𝑒</m:t>
                          </m:r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𝐻𝑦𝑝𝑜𝑡h𝑒𝑠𝑖𝑠𝑒𝑑</m:t>
                          </m:r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𝑉𝑎𝑙𝑢𝑒</m:t>
                          </m:r>
                        </m:num>
                        <m:den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𝑆𝑡𝑎𝑛𝑑𝑎𝑟𝑑</m:t>
                          </m:r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</m:den>
                      </m:f>
                    </m:oMath>
                  </m:oMathPara>
                </a14:m>
                <a:endParaRPr lang="en-NZ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55" t="-318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1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i="1" dirty="0" smtClean="0"/>
              <a:t>P</a:t>
            </a:r>
            <a:r>
              <a:rPr lang="en-NZ" dirty="0" smtClean="0"/>
              <a:t>-value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</a:t>
            </a:r>
            <a:r>
              <a:rPr lang="en-NZ" dirty="0" smtClean="0"/>
              <a:t>The P-value tells us the </a:t>
            </a:r>
            <a:r>
              <a:rPr lang="en-NZ" b="1" dirty="0" smtClean="0"/>
              <a:t>probability of getting results as extreme as ours or worse</a:t>
            </a:r>
            <a:r>
              <a:rPr lang="en-NZ" dirty="0" smtClean="0"/>
              <a:t>, given that the null hypothesis is true.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dirty="0" smtClean="0"/>
              <a:t>At the 5% level: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P &lt; 0.05</a:t>
            </a:r>
            <a:r>
              <a:rPr lang="en-NZ" dirty="0" smtClean="0"/>
              <a:t> = </a:t>
            </a:r>
            <a:r>
              <a:rPr lang="en-NZ" b="1" dirty="0" smtClean="0"/>
              <a:t>significant</a:t>
            </a:r>
            <a:endParaRPr lang="en-N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P &gt; 0.05</a:t>
            </a:r>
            <a:r>
              <a:rPr lang="en-NZ" dirty="0" smtClean="0"/>
              <a:t> = </a:t>
            </a:r>
            <a:r>
              <a:rPr lang="en-NZ" b="1" dirty="0" smtClean="0"/>
              <a:t>insignificant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“the smaller the pea, the more significant it is”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</a:t>
            </a:r>
            <a:r>
              <a:rPr lang="en-NZ" dirty="0" smtClean="0"/>
              <a:t>If at the 5% level, the P-value shows that the results are </a:t>
            </a:r>
            <a:r>
              <a:rPr lang="en-NZ" b="1" dirty="0" smtClean="0"/>
              <a:t>significant</a:t>
            </a:r>
            <a:r>
              <a:rPr lang="en-NZ" dirty="0" smtClean="0"/>
              <a:t> (less than 0.05), then you should </a:t>
            </a:r>
            <a:r>
              <a:rPr lang="en-NZ" b="1" dirty="0" smtClean="0"/>
              <a:t>reject the null hypothesis in favour of the alternative hypothesis</a:t>
            </a:r>
            <a:r>
              <a:rPr lang="en-N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dirty="0" smtClean="0"/>
              <a:t>However, if the P-value is insignificant, we have no evidence against the null hypothesis. Therefore we cannot reject it.</a:t>
            </a:r>
            <a:endParaRPr lang="en-NZ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77306" y="2498501"/>
            <a:ext cx="5978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!! </a:t>
            </a:r>
            <a:r>
              <a:rPr lang="en-NZ" b="1" dirty="0" smtClean="0">
                <a:solidFill>
                  <a:srgbClr val="FF0000"/>
                </a:solidFill>
              </a:rPr>
              <a:t>Remember to HALVE P-VALUES if they are ONE-TAILED &lt; or &gt; TESTS (if p-values are generated with a T.DIST.2T on SPSS or Excel outputs).</a:t>
            </a:r>
            <a:endParaRPr lang="en-N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Statistical </a:t>
            </a:r>
            <a:r>
              <a:rPr lang="en-NZ" dirty="0" err="1" smtClean="0"/>
              <a:t>vs</a:t>
            </a:r>
            <a:r>
              <a:rPr lang="en-NZ" dirty="0" smtClean="0"/>
              <a:t> Practical Significance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Statistical significance</a:t>
            </a:r>
            <a:r>
              <a:rPr lang="en-NZ" dirty="0" smtClean="0"/>
              <a:t> can be argued through the interpretation of the </a:t>
            </a:r>
            <a:r>
              <a:rPr lang="en-NZ" b="1" dirty="0"/>
              <a:t>P</a:t>
            </a:r>
            <a:r>
              <a:rPr lang="en-NZ" b="1" dirty="0" smtClean="0"/>
              <a:t>-value</a:t>
            </a:r>
            <a:r>
              <a:rPr lang="en-NZ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dirty="0" smtClean="0"/>
              <a:t>A statistically significant result has a </a:t>
            </a:r>
            <a:r>
              <a:rPr lang="en-NZ" b="1" dirty="0"/>
              <a:t>P</a:t>
            </a:r>
            <a:r>
              <a:rPr lang="en-NZ" b="1" dirty="0" smtClean="0"/>
              <a:t>-value </a:t>
            </a:r>
            <a:r>
              <a:rPr lang="en-NZ" dirty="0" smtClean="0"/>
              <a:t>of less than 0.05 (see previous slide).</a:t>
            </a:r>
          </a:p>
          <a:p>
            <a:pPr>
              <a:buFont typeface="Arial" panose="020B0604020202020204" pitchFamily="34" charset="0"/>
              <a:buChar char="•"/>
            </a:pPr>
            <a:endParaRPr lang="en-NZ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Practical significance</a:t>
            </a:r>
            <a:r>
              <a:rPr lang="en-NZ" dirty="0" smtClean="0"/>
              <a:t> can be argued in relation to the effect size. It depends on the study’s context and scenario.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dirty="0" smtClean="0"/>
              <a:t>An example where practical significance is of greater significance could be in medication, where 1mg could make a huge difference in effects on a patient, but the </a:t>
            </a:r>
            <a:r>
              <a:rPr lang="en-NZ" dirty="0"/>
              <a:t>P</a:t>
            </a:r>
            <a:r>
              <a:rPr lang="en-NZ" dirty="0" smtClean="0"/>
              <a:t>-value may suggest otherwise.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However, in a different context, 1mg of sugar per lollipop may not be of practical significance.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dirty="0" smtClean="0"/>
              <a:t>Further examples outlining when practical significance is or is not important can be found in the </a:t>
            </a:r>
            <a:r>
              <a:rPr lang="en-NZ" dirty="0" err="1" smtClean="0"/>
              <a:t>Coursebook</a:t>
            </a:r>
            <a:r>
              <a:rPr lang="en-NZ" dirty="0" smtClean="0"/>
              <a:t>, Chapter 6, page 12. 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92577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Sampling Errors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dirty="0" smtClean="0"/>
              <a:t>“the price we pay for using a sample” over a census.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unavoidable</a:t>
            </a:r>
            <a:r>
              <a:rPr lang="en-N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dirty="0" smtClean="0"/>
              <a:t>might be bigger in smaller samples than larger samples.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dirty="0" smtClean="0"/>
              <a:t>size can be calculated.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28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Non-sampling Errors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cannot be corrected </a:t>
            </a:r>
            <a:r>
              <a:rPr lang="en-NZ" dirty="0" smtClean="0"/>
              <a:t>and are </a:t>
            </a:r>
            <a:r>
              <a:rPr lang="en-NZ" b="1" dirty="0" smtClean="0"/>
              <a:t>always present</a:t>
            </a:r>
            <a:r>
              <a:rPr lang="en-N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dirty="0" smtClean="0"/>
              <a:t>try to minimise through good sampling design.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dirty="0" smtClean="0"/>
              <a:t>non-sampling error types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Selection bias</a:t>
            </a:r>
            <a:r>
              <a:rPr lang="en-NZ" dirty="0" smtClean="0"/>
              <a:t> – the sample population not actually the population you want to look at</a:t>
            </a:r>
            <a:endParaRPr lang="en-N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Non-response bias </a:t>
            </a:r>
            <a:r>
              <a:rPr lang="en-NZ" dirty="0" smtClean="0"/>
              <a:t>– you pick people but they don’t respond</a:t>
            </a:r>
            <a:endParaRPr lang="en-N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Self-selection bias</a:t>
            </a:r>
            <a:r>
              <a:rPr lang="en-NZ" dirty="0" smtClean="0"/>
              <a:t> – responses are voluntary and depends on interest, eg. STATS10x web survey</a:t>
            </a:r>
            <a:endParaRPr lang="en-N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Question effects</a:t>
            </a:r>
            <a:r>
              <a:rPr lang="en-NZ" dirty="0" smtClean="0"/>
              <a:t> – the way the question is phrased</a:t>
            </a:r>
            <a:endParaRPr lang="en-N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Interviewer effects</a:t>
            </a:r>
            <a:r>
              <a:rPr lang="en-NZ" dirty="0" smtClean="0"/>
              <a:t> –characteristics of person asking the questions (</a:t>
            </a:r>
            <a:r>
              <a:rPr lang="en-NZ" b="1" dirty="0" smtClean="0"/>
              <a:t>NOT</a:t>
            </a:r>
            <a:r>
              <a:rPr lang="en-NZ" dirty="0" smtClean="0"/>
              <a:t> “would you like to take part?”)</a:t>
            </a:r>
            <a:endParaRPr lang="en-N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Survey format effects</a:t>
            </a:r>
            <a:r>
              <a:rPr lang="en-NZ" dirty="0" smtClean="0"/>
              <a:t> – the way the survey is laid out or carried out, eg. follow-up questions; phone call</a:t>
            </a:r>
            <a:endParaRPr lang="en-N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Behavioural considerations</a:t>
            </a:r>
            <a:r>
              <a:rPr lang="en-NZ" dirty="0" smtClean="0"/>
              <a:t> – people giving ‘PC’ answers, eg. “Yes smoking is bad” &gt; is a smoker</a:t>
            </a:r>
            <a:endParaRPr lang="en-N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Transferral of findings</a:t>
            </a:r>
            <a:r>
              <a:rPr lang="en-NZ" dirty="0" smtClean="0"/>
              <a:t> – applying results from one population to another might not work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6741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Building Interval Estimates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Population</a:t>
            </a:r>
            <a:r>
              <a:rPr lang="en-NZ" dirty="0" smtClean="0"/>
              <a:t>: the group you want to find out about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Parameter</a:t>
            </a:r>
            <a:r>
              <a:rPr lang="en-NZ" dirty="0" smtClean="0"/>
              <a:t>: the characteristic you want to find out, eg. mean height of male STATS 10x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Always write parameters as</a:t>
            </a:r>
            <a:r>
              <a:rPr lang="en-NZ" i="1" dirty="0" smtClean="0"/>
              <a:t> </a:t>
            </a:r>
            <a:r>
              <a:rPr lang="el-GR" i="1" dirty="0" smtClean="0"/>
              <a:t>μ</a:t>
            </a:r>
            <a:r>
              <a:rPr lang="en-NZ" dirty="0" smtClean="0"/>
              <a:t>, </a:t>
            </a:r>
            <a:r>
              <a:rPr lang="el-GR" i="1" dirty="0" smtClean="0"/>
              <a:t>μ</a:t>
            </a:r>
            <a:r>
              <a:rPr lang="en-NZ" i="1" baseline="-25000" dirty="0" smtClean="0"/>
              <a:t>1</a:t>
            </a:r>
            <a:r>
              <a:rPr lang="el-GR" i="1" dirty="0" smtClean="0"/>
              <a:t> </a:t>
            </a:r>
            <a:r>
              <a:rPr lang="en-NZ" i="1" dirty="0" smtClean="0"/>
              <a:t>– </a:t>
            </a:r>
            <a:r>
              <a:rPr lang="el-GR" i="1" dirty="0" smtClean="0"/>
              <a:t>μ</a:t>
            </a:r>
            <a:r>
              <a:rPr lang="en-NZ" i="1" baseline="-25000" dirty="0" smtClean="0"/>
              <a:t>2</a:t>
            </a:r>
            <a:r>
              <a:rPr lang="en-NZ" dirty="0" smtClean="0"/>
              <a:t>, </a:t>
            </a:r>
            <a:r>
              <a:rPr lang="en-NZ" i="1" dirty="0" smtClean="0"/>
              <a:t>P</a:t>
            </a:r>
            <a:r>
              <a:rPr lang="en-NZ" dirty="0" smtClean="0"/>
              <a:t>, </a:t>
            </a:r>
            <a:r>
              <a:rPr lang="en-NZ" i="1" dirty="0" smtClean="0"/>
              <a:t>P</a:t>
            </a:r>
            <a:r>
              <a:rPr lang="en-NZ" i="1" baseline="-25000" dirty="0" smtClean="0"/>
              <a:t>1</a:t>
            </a:r>
            <a:r>
              <a:rPr lang="en-NZ" i="1" dirty="0" smtClean="0"/>
              <a:t> – P</a:t>
            </a:r>
            <a:r>
              <a:rPr lang="en-NZ" i="1" baseline="-25000" dirty="0" smtClean="0"/>
              <a:t>2</a:t>
            </a:r>
            <a:endParaRPr lang="en-NZ" baseline="-25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Estimate</a:t>
            </a:r>
            <a:r>
              <a:rPr lang="en-NZ" dirty="0" smtClean="0"/>
              <a:t>: a </a:t>
            </a:r>
            <a:r>
              <a:rPr lang="en-NZ" b="1" dirty="0" smtClean="0"/>
              <a:t>known</a:t>
            </a:r>
            <a:r>
              <a:rPr lang="en-NZ" dirty="0" smtClean="0"/>
              <a:t> quantity from sample data to estimate the </a:t>
            </a:r>
            <a:r>
              <a:rPr lang="en-NZ" b="1" dirty="0" smtClean="0"/>
              <a:t>unknown parameter</a:t>
            </a:r>
            <a:r>
              <a:rPr lang="en-NZ" dirty="0" smtClean="0"/>
              <a:t>, eg. sample mean height of male STATS 10x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Always write estimates as </a:t>
            </a:r>
            <a:r>
              <a:rPr lang="en-NZ" i="1" dirty="0" smtClean="0"/>
              <a:t>x̄</a:t>
            </a:r>
            <a:r>
              <a:rPr lang="en-NZ" dirty="0" smtClean="0"/>
              <a:t>,</a:t>
            </a:r>
            <a:r>
              <a:rPr lang="en-NZ" i="1" dirty="0" smtClean="0"/>
              <a:t> p̂</a:t>
            </a:r>
            <a:r>
              <a:rPr lang="en-NZ" dirty="0" smtClean="0"/>
              <a:t>, etc.</a:t>
            </a:r>
            <a:endParaRPr lang="en-NZ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Statistical Inference</a:t>
            </a:r>
            <a:r>
              <a:rPr lang="en-NZ" dirty="0" smtClean="0"/>
              <a:t>: process of using estimates to make useful information about a population, eg. applying the estimate confidence interval from sample of males to population of males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00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Bootstrap Confidence Intervals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dirty="0" smtClean="0"/>
              <a:t>Constructed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/>
              <a:t>S</a:t>
            </a:r>
            <a:r>
              <a:rPr lang="en-NZ" b="1" dirty="0" smtClean="0"/>
              <a:t>ampling with replacement</a:t>
            </a:r>
            <a:r>
              <a:rPr lang="en-NZ" dirty="0" smtClean="0"/>
              <a:t> the same number per re-sample (bootstrap sample) as original sample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Calculate estimate</a:t>
            </a:r>
            <a:r>
              <a:rPr lang="en-NZ" dirty="0" smtClean="0"/>
              <a:t>, eg. mean, of this re-sample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Do more re-samples, eg. 1000. Calculate estimates.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Use central </a:t>
            </a:r>
            <a:r>
              <a:rPr lang="en-NZ" b="1" dirty="0" smtClean="0"/>
              <a:t>95% of estimates to form interval</a:t>
            </a:r>
            <a:r>
              <a:rPr lang="en-N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Interpretation of interval</a:t>
            </a:r>
            <a:r>
              <a:rPr lang="en-NZ" dirty="0" smtClean="0"/>
              <a:t>: </a:t>
            </a:r>
          </a:p>
          <a:p>
            <a:pPr marL="0" indent="0" algn="ctr">
              <a:buNone/>
            </a:pPr>
            <a:r>
              <a:rPr lang="en-NZ" sz="2400" dirty="0" smtClean="0">
                <a:solidFill>
                  <a:srgbClr val="92D050"/>
                </a:solidFill>
              </a:rPr>
              <a:t>“It is a </a:t>
            </a:r>
            <a:r>
              <a:rPr lang="en-NZ" sz="2400" b="1" dirty="0" smtClean="0">
                <a:solidFill>
                  <a:srgbClr val="92D050"/>
                </a:solidFill>
              </a:rPr>
              <a:t>fairly safe bet </a:t>
            </a:r>
            <a:r>
              <a:rPr lang="en-NZ" sz="2400" dirty="0" smtClean="0">
                <a:solidFill>
                  <a:srgbClr val="92D050"/>
                </a:solidFill>
              </a:rPr>
              <a:t>that the </a:t>
            </a:r>
            <a:r>
              <a:rPr lang="en-NZ" sz="2400" b="1" dirty="0" smtClean="0">
                <a:solidFill>
                  <a:srgbClr val="92D050"/>
                </a:solidFill>
              </a:rPr>
              <a:t>true value </a:t>
            </a:r>
            <a:r>
              <a:rPr lang="en-NZ" sz="2400" dirty="0" smtClean="0">
                <a:solidFill>
                  <a:srgbClr val="92D050"/>
                </a:solidFill>
              </a:rPr>
              <a:t>of *the parameter* is somewhere between *lower limit of CI* and *upper limit of CI*.”</a:t>
            </a:r>
            <a:endParaRPr lang="en-NZ" sz="24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n-NZ" sz="2400" dirty="0" smtClean="0">
                <a:solidFill>
                  <a:srgbClr val="FF0000"/>
                </a:solidFill>
              </a:rPr>
              <a:t>!! Because this interval was constructed from </a:t>
            </a:r>
            <a:r>
              <a:rPr lang="en-NZ" sz="2400" b="1" dirty="0" smtClean="0">
                <a:solidFill>
                  <a:srgbClr val="FF0000"/>
                </a:solidFill>
              </a:rPr>
              <a:t>ESTIMATES ONLY,</a:t>
            </a:r>
            <a:r>
              <a:rPr lang="en-NZ" sz="2400" dirty="0" smtClean="0">
                <a:solidFill>
                  <a:srgbClr val="FF0000"/>
                </a:solidFill>
              </a:rPr>
              <a:t> you </a:t>
            </a:r>
            <a:r>
              <a:rPr lang="en-NZ" sz="2400" b="1" dirty="0" smtClean="0">
                <a:solidFill>
                  <a:srgbClr val="FF0000"/>
                </a:solidFill>
              </a:rPr>
              <a:t>CANNOT</a:t>
            </a:r>
            <a:r>
              <a:rPr lang="en-NZ" sz="2400" dirty="0" smtClean="0">
                <a:solidFill>
                  <a:srgbClr val="FF0000"/>
                </a:solidFill>
              </a:rPr>
              <a:t> say that the true value *is* in this interval for sure. You DON’T know this.</a:t>
            </a:r>
          </a:p>
          <a:p>
            <a:pPr marL="0" indent="0" algn="ctr">
              <a:buNone/>
            </a:pPr>
            <a:r>
              <a:rPr lang="en-NZ" sz="2400" dirty="0" smtClean="0">
                <a:solidFill>
                  <a:srgbClr val="FF0000"/>
                </a:solidFill>
              </a:rPr>
              <a:t>The true value is only captured in this interval 95% of the time in the long run (hence ‘95% confidence’).</a:t>
            </a:r>
          </a:p>
        </p:txBody>
      </p:sp>
    </p:spTree>
    <p:extLst>
      <p:ext uri="{BB962C8B-B14F-4D97-AF65-F5344CB8AC3E}">
        <p14:creationId xmlns:p14="http://schemas.microsoft.com/office/powerpoint/2010/main" val="30582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Observational Study </a:t>
            </a:r>
            <a:r>
              <a:rPr lang="en-NZ" dirty="0" err="1" smtClean="0"/>
              <a:t>vs</a:t>
            </a:r>
            <a:r>
              <a:rPr lang="en-NZ" dirty="0" smtClean="0"/>
              <a:t> Experiment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OBSERVATIONAL STUDY</a:t>
            </a:r>
            <a:r>
              <a:rPr lang="en-NZ" dirty="0" smtClean="0"/>
              <a:t>: no treatment determined and imposed on units. </a:t>
            </a:r>
            <a:endParaRPr lang="en-N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Cross-sectional</a:t>
            </a:r>
            <a:r>
              <a:rPr lang="en-NZ" dirty="0" smtClean="0"/>
              <a:t>: a ‘snapshot’ of a point in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Longitudinal</a:t>
            </a:r>
            <a:r>
              <a:rPr lang="en-NZ" dirty="0" smtClean="0"/>
              <a:t>: over a long period of time, a series of cross-sectional studies.</a:t>
            </a:r>
            <a:endParaRPr lang="en-N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 </a:t>
            </a:r>
            <a:r>
              <a:rPr lang="en-NZ" b="1" dirty="0" smtClean="0"/>
              <a:t>EXPERIMENT</a:t>
            </a:r>
            <a:r>
              <a:rPr lang="en-NZ" dirty="0" smtClean="0"/>
              <a:t>: experimenter determines which units receive which treatment to be imposed.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Completely Randomised</a:t>
            </a:r>
            <a:r>
              <a:rPr lang="en-NZ" dirty="0" smtClean="0"/>
              <a:t>: treatments allocated entirely by chance to units.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Randomised Block</a:t>
            </a:r>
            <a:r>
              <a:rPr lang="en-NZ" dirty="0" smtClean="0"/>
              <a:t>: grouping units by a known factor (‘block’) then randomising. Examples of blocks could be age or gender.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Blinding / Double Blinding</a:t>
            </a:r>
            <a:r>
              <a:rPr lang="en-NZ" dirty="0" smtClean="0"/>
              <a:t>: subjects / subjects and experimenters don’t know treatment being imposed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Placebo</a:t>
            </a:r>
            <a:r>
              <a:rPr lang="en-NZ" dirty="0" smtClean="0"/>
              <a:t>: ‘dummy’ treatment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b="1" dirty="0" smtClean="0"/>
              <a:t>Placebo effect</a:t>
            </a:r>
            <a:r>
              <a:rPr lang="en-NZ" dirty="0" smtClean="0"/>
              <a:t>: response in humans when they believe they have been treated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1951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Chance Alone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Chance alone</a:t>
            </a:r>
            <a:r>
              <a:rPr lang="en-NZ" dirty="0" smtClean="0"/>
              <a:t> basically means that results we get from observing the treatment or factor of interest could merely be due to luck and not actually the treatment.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 smtClean="0"/>
              <a:t> </a:t>
            </a:r>
            <a:r>
              <a:rPr lang="en-NZ" dirty="0" smtClean="0"/>
              <a:t>If the difference between </a:t>
            </a:r>
            <a:r>
              <a:rPr lang="en-NZ" i="1" dirty="0" smtClean="0"/>
              <a:t>x̄</a:t>
            </a:r>
            <a:r>
              <a:rPr lang="en-NZ" i="1" baseline="-25000" dirty="0" smtClean="0"/>
              <a:t>1</a:t>
            </a:r>
            <a:r>
              <a:rPr lang="en-NZ" i="1" dirty="0" smtClean="0"/>
              <a:t> - x̄</a:t>
            </a:r>
            <a:r>
              <a:rPr lang="en-NZ" i="1" baseline="-25000" dirty="0" smtClean="0"/>
              <a:t>2</a:t>
            </a:r>
            <a:r>
              <a:rPr lang="en-NZ" i="1" dirty="0" smtClean="0"/>
              <a:t> </a:t>
            </a:r>
            <a:r>
              <a:rPr lang="en-NZ" dirty="0" smtClean="0"/>
              <a:t>is small, then chance alone could be working.</a:t>
            </a:r>
            <a:endParaRPr lang="en-NZ" b="1" baseline="-25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NZ" b="1" dirty="0"/>
              <a:t> </a:t>
            </a:r>
            <a:r>
              <a:rPr lang="en-NZ" dirty="0" smtClean="0"/>
              <a:t>If the </a:t>
            </a:r>
            <a:r>
              <a:rPr lang="en-NZ" b="1" dirty="0" smtClean="0"/>
              <a:t>tail proportions</a:t>
            </a:r>
            <a:r>
              <a:rPr lang="en-NZ" dirty="0" smtClean="0"/>
              <a:t>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&lt; 10% - we have </a:t>
            </a:r>
            <a:r>
              <a:rPr lang="en-NZ" b="1" dirty="0" smtClean="0"/>
              <a:t>evidence against</a:t>
            </a:r>
            <a:r>
              <a:rPr lang="en-NZ" dirty="0" smtClean="0"/>
              <a:t> chance acting alone.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≈ 10% - we have </a:t>
            </a:r>
            <a:r>
              <a:rPr lang="en-NZ" b="1" dirty="0" smtClean="0"/>
              <a:t>no evidence against</a:t>
            </a:r>
            <a:r>
              <a:rPr lang="en-NZ" dirty="0" smtClean="0"/>
              <a:t> chance acting alone. Chance </a:t>
            </a:r>
            <a:r>
              <a:rPr lang="en-NZ" b="1" dirty="0" smtClean="0"/>
              <a:t>could </a:t>
            </a:r>
            <a:r>
              <a:rPr lang="en-NZ" dirty="0" smtClean="0"/>
              <a:t>be acting alone, or something else apart from chance could also be acting.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&gt; 10% - we have </a:t>
            </a:r>
            <a:r>
              <a:rPr lang="en-NZ" b="1" dirty="0" smtClean="0"/>
              <a:t>no evidence against </a:t>
            </a:r>
            <a:r>
              <a:rPr lang="en-NZ" dirty="0" smtClean="0"/>
              <a:t>chance acting alone. </a:t>
            </a:r>
          </a:p>
        </p:txBody>
      </p:sp>
    </p:spTree>
    <p:extLst>
      <p:ext uri="{BB962C8B-B14F-4D97-AF65-F5344CB8AC3E}">
        <p14:creationId xmlns:p14="http://schemas.microsoft.com/office/powerpoint/2010/main" val="114449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461</TotalTime>
  <Words>2063</Words>
  <Application>Microsoft Office PowerPoint</Application>
  <PresentationFormat>Widescreen</PresentationFormat>
  <Paragraphs>216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Wingdings</vt:lpstr>
      <vt:lpstr>Retrospect</vt:lpstr>
      <vt:lpstr>STATS 10x Revision</vt:lpstr>
      <vt:lpstr>Chapter 1: Basics</vt:lpstr>
      <vt:lpstr>Random Sampling</vt:lpstr>
      <vt:lpstr>Sampling Errors</vt:lpstr>
      <vt:lpstr>Non-sampling Errors</vt:lpstr>
      <vt:lpstr>Building Interval Estimates</vt:lpstr>
      <vt:lpstr>Bootstrap Confidence Intervals</vt:lpstr>
      <vt:lpstr>Observational Study vs Experiment</vt:lpstr>
      <vt:lpstr>Chance Alone</vt:lpstr>
      <vt:lpstr>Chapter 2: Tools (Univariate Data)</vt:lpstr>
      <vt:lpstr>Tools: Continuous Data</vt:lpstr>
      <vt:lpstr>Tools: Discrete Data</vt:lpstr>
      <vt:lpstr>Tools: Qualitative Variables</vt:lpstr>
      <vt:lpstr>Using the Calculator</vt:lpstr>
      <vt:lpstr>Chapter 3: Tools (Relationships)</vt:lpstr>
      <vt:lpstr>Tools: Quantitative &amp; Quantitative</vt:lpstr>
      <vt:lpstr>Tools: Quantitative &amp; Qualitative</vt:lpstr>
      <vt:lpstr>Tools: Qualitative &amp; Qualitative</vt:lpstr>
      <vt:lpstr>Chapter 4: Probabilities and Proportions</vt:lpstr>
      <vt:lpstr>Equally Likely Outcomes</vt:lpstr>
      <vt:lpstr>Conditional Probability</vt:lpstr>
      <vt:lpstr>Statistical Independence</vt:lpstr>
      <vt:lpstr>Chapter 5: Confidence Intervals</vt:lpstr>
      <vt:lpstr>1. Parameter</vt:lpstr>
      <vt:lpstr>3 &amp; 4. CI Formula and Standard Error</vt:lpstr>
      <vt:lpstr>7. Calculate the CI Limits</vt:lpstr>
      <vt:lpstr>Chapter 6: Hypothesis Testing</vt:lpstr>
      <vt:lpstr>The Null Hypothesis</vt:lpstr>
      <vt:lpstr>The Alternative Hypothesis</vt:lpstr>
      <vt:lpstr>The t-test Statistic</vt:lpstr>
      <vt:lpstr>The P-value</vt:lpstr>
      <vt:lpstr>Statistical vs Practical Significance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STATS 10x Revision</dc:title>
  <dc:creator>Vicky Tang</dc:creator>
  <cp:lastModifiedBy>Vicky Tang</cp:lastModifiedBy>
  <cp:revision>62</cp:revision>
  <dcterms:created xsi:type="dcterms:W3CDTF">2013-06-19T05:28:13Z</dcterms:created>
  <dcterms:modified xsi:type="dcterms:W3CDTF">2013-06-19T13:38:36Z</dcterms:modified>
</cp:coreProperties>
</file>